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6"/>
  </p:notesMasterIdLst>
  <p:sldIdLst>
    <p:sldId id="256" r:id="rId2"/>
    <p:sldId id="257" r:id="rId3"/>
    <p:sldId id="278" r:id="rId4"/>
    <p:sldId id="279" r:id="rId5"/>
    <p:sldId id="258" r:id="rId6"/>
    <p:sldId id="259" r:id="rId7"/>
    <p:sldId id="260" r:id="rId8"/>
    <p:sldId id="261" r:id="rId9"/>
    <p:sldId id="262" r:id="rId10"/>
    <p:sldId id="263" r:id="rId11"/>
    <p:sldId id="264" r:id="rId12"/>
    <p:sldId id="265" r:id="rId13"/>
    <p:sldId id="266" r:id="rId14"/>
    <p:sldId id="267" r:id="rId15"/>
    <p:sldId id="287" r:id="rId16"/>
    <p:sldId id="290" r:id="rId17"/>
    <p:sldId id="291" r:id="rId18"/>
    <p:sldId id="289" r:id="rId19"/>
    <p:sldId id="288" r:id="rId20"/>
    <p:sldId id="272"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20"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75182-5E4A-4BD3-9587-35E990E4AA3A}" type="datetimeFigureOut">
              <a:rPr lang="fr-FR" smtClean="0"/>
              <a:t>16/07/2025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B0B5A-C8E3-422F-BE1A-2F6E078BC51F}" type="slidenum">
              <a:rPr lang="fr-FR" smtClean="0"/>
              <a:t>‹N°›</a:t>
            </a:fld>
            <a:endParaRPr lang="fr-FR"/>
          </a:p>
        </p:txBody>
      </p:sp>
    </p:spTree>
    <p:extLst>
      <p:ext uri="{BB962C8B-B14F-4D97-AF65-F5344CB8AC3E}">
        <p14:creationId xmlns:p14="http://schemas.microsoft.com/office/powerpoint/2010/main" val="142333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lgn="just">
              <a:lnSpc>
                <a:spcPct val="90000"/>
              </a:lnSpc>
              <a:spcBef>
                <a:spcPts val="1000"/>
              </a:spcBef>
            </a:pPr>
            <a:r>
              <a:rPr lang="fr-FR" b="1" u="sng" kern="1200" dirty="0">
                <a:solidFill>
                  <a:srgbClr val="000000"/>
                </a:solidFill>
                <a:effectLst/>
                <a:latin typeface="Arial" panose="020B0604020202020204" pitchFamily="34" charset="0"/>
                <a:ea typeface="Times New Roman" panose="02020603050405020304" pitchFamily="18" charset="0"/>
              </a:rPr>
              <a:t>Les majeurs devront quant à eux fournir un certificat médical pour obtenir une première licence. Pour le renouvellement, un certificat médical ne sera requis que tous les 5 ans pour les licenciés âgés de moins 35 ans, et tous les 3 ans pour les licenciés âgés de plus de 35 ans. Lorsque le licencié n’est pas obligé de fournir un certificat médical, le renouvellement de la licence sera conditionné à la réalisation du questionnaire relatif à l’état de santé</a:t>
            </a:r>
            <a:r>
              <a:rPr lang="fr-FR" b="1" kern="1200" dirty="0">
                <a:solidFill>
                  <a:srgbClr val="000000"/>
                </a:solidFill>
                <a:effectLst/>
                <a:latin typeface="Arial" panose="020B0604020202020204" pitchFamily="34" charset="0"/>
                <a:ea typeface="Times New Roman" panose="02020603050405020304" pitchFamily="18" charset="0"/>
              </a:rPr>
              <a:t>.</a:t>
            </a:r>
            <a:r>
              <a:rPr lang="fr-FR" kern="1200" dirty="0">
                <a:solidFill>
                  <a:srgbClr val="000000"/>
                </a:solidFill>
                <a:effectLst/>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kern="1200" dirty="0">
                <a:solidFill>
                  <a:srgbClr val="000000"/>
                </a:solidFill>
                <a:effectLst/>
                <a:latin typeface="Arial" panose="020B0604020202020204" pitchFamily="34" charset="0"/>
                <a:ea typeface="Times New Roman" panose="02020603050405020304" pitchFamily="18" charset="0"/>
              </a:rPr>
              <a:t>Toutefois, </a:t>
            </a:r>
            <a:r>
              <a:rPr lang="fr-FR" u="sng" kern="1200" dirty="0">
                <a:solidFill>
                  <a:srgbClr val="000000"/>
                </a:solidFill>
                <a:effectLst/>
                <a:latin typeface="Arial" panose="020B0604020202020204" pitchFamily="34" charset="0"/>
                <a:ea typeface="Times New Roman" panose="02020603050405020304" pitchFamily="18" charset="0"/>
              </a:rPr>
              <a:t>les joueurs et joueuses amenés à évoluer aux postes de première ligne restent soumis à l’obligation de transmettre un certificat médical de non contre-indication à la pratique du rugby chaque saison</a:t>
            </a:r>
            <a:r>
              <a:rPr lang="fr-FR" kern="1200" dirty="0">
                <a:solidFill>
                  <a:srgbClr val="000000"/>
                </a:solidFill>
                <a:effectLst/>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kern="1200" dirty="0">
                <a:solidFill>
                  <a:srgbClr val="000000"/>
                </a:solidFill>
                <a:effectLst/>
                <a:latin typeface="Arial" panose="020B0604020202020204" pitchFamily="34" charset="0"/>
                <a:ea typeface="Times New Roman" panose="02020603050405020304" pitchFamily="18" charset="0"/>
              </a:rPr>
              <a:t>En pratique, les deux questionnaires de santé (mineurs et majeurs) seront disponibles sur le logiciel </a:t>
            </a:r>
            <a:r>
              <a:rPr lang="fr-FR" kern="1200" dirty="0" err="1">
                <a:solidFill>
                  <a:srgbClr val="000000"/>
                </a:solidFill>
                <a:effectLst/>
                <a:latin typeface="Arial" panose="020B0604020202020204" pitchFamily="34" charset="0"/>
                <a:ea typeface="Times New Roman" panose="02020603050405020304" pitchFamily="18" charset="0"/>
              </a:rPr>
              <a:t>Oval-e</a:t>
            </a:r>
            <a:r>
              <a:rPr lang="fr-FR" kern="1200" dirty="0">
                <a:solidFill>
                  <a:srgbClr val="000000"/>
                </a:solidFill>
                <a:effectLst/>
                <a:latin typeface="Arial" panose="020B0604020202020204" pitchFamily="34" charset="0"/>
                <a:ea typeface="Times New Roman" panose="02020603050405020304" pitchFamily="18" charset="0"/>
              </a:rPr>
              <a:t>, en bas du formulaire de demande de licence dès l’ouverture de ladite campagne. Il ne sera cependant pas nécessaire de joindre le formulaire à la demande de licence puisqu’il suffira que le demandeur atteste sur l’honneur ne pas être concerné par un certificat médical et que chacune des rubriques du questionnaire relatif à son état de santé donne lieu à une réponse négative. Si ce n’est pas le cas, il sera alors tenu de produire un certificat médical attestant de l’absence de contre-indication à la pratique du rugby datant de moins d’un an pour les majeurs et de moins de 6 mois pour les mineurs.</a:t>
            </a:r>
            <a:endParaRPr lang="fr-FR" dirty="0">
              <a:effectLst/>
              <a:latin typeface="Times New Roman" panose="02020603050405020304" pitchFamily="18" charset="0"/>
              <a:ea typeface="Times New Roman" panose="02020603050405020304" pitchFamily="18" charset="0"/>
            </a:endParaRPr>
          </a:p>
          <a:p>
            <a:pPr marL="0" indent="0">
              <a:lnSpc>
                <a:spcPct val="115000"/>
              </a:lnSpc>
              <a:spcAft>
                <a:spcPts val="1000"/>
              </a:spcAft>
              <a:buNone/>
            </a:pP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83237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5166-A95E-D7D3-9186-6957C0E624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3A7747-E625-7A40-3E17-0DAE1C2D03A0}"/>
              </a:ext>
            </a:extLst>
          </p:cNvPr>
          <p:cNvSpPr>
            <a:spLocks noGrp="1" noRot="1" noChangeAspect="1"/>
          </p:cNvSpPr>
          <p:nvPr>
            <p:ph type="sldImg"/>
          </p:nvPr>
        </p:nvSpPr>
        <p:spPr>
          <a:xfrm>
            <a:off x="90488" y="744538"/>
            <a:ext cx="6616700" cy="3722687"/>
          </a:xfrm>
        </p:spPr>
      </p:sp>
      <p:sp>
        <p:nvSpPr>
          <p:cNvPr id="3" name="Espace réservé des notes 2">
            <a:extLst>
              <a:ext uri="{FF2B5EF4-FFF2-40B4-BE49-F238E27FC236}">
                <a16:creationId xmlns:a16="http://schemas.microsoft.com/office/drawing/2014/main" id="{F43C859E-95F2-3207-48C6-3AEF25134544}"/>
              </a:ext>
            </a:extLst>
          </p:cNvPr>
          <p:cNvSpPr>
            <a:spLocks noGrp="1"/>
          </p:cNvSpPr>
          <p:nvPr>
            <p:ph type="body" idx="1"/>
          </p:nvPr>
        </p:nvSpPr>
        <p:spPr/>
        <p:txBody>
          <a:bodyPr/>
          <a:lstStyle/>
          <a:p>
            <a:pPr algn="just">
              <a:lnSpc>
                <a:spcPct val="90000"/>
              </a:lnSpc>
              <a:spcBef>
                <a:spcPts val="1000"/>
              </a:spcBef>
            </a:pPr>
            <a:r>
              <a:rPr lang="fr-FR" b="1" u="sng" kern="1200" dirty="0">
                <a:solidFill>
                  <a:srgbClr val="000000"/>
                </a:solidFill>
                <a:effectLst/>
                <a:latin typeface="Arial" panose="020B0604020202020204" pitchFamily="34" charset="0"/>
                <a:ea typeface="Times New Roman" panose="02020603050405020304" pitchFamily="18" charset="0"/>
              </a:rPr>
              <a:t>Les majeurs devront quant à eux fournir un certificat médical pour obtenir une première licence. Pour le renouvellement, un certificat médical ne sera requis que tous les 5 ans pour les licenciés âgés de moins 35 ans, et tous les 3 ans pour les licenciés âgés de plus de 35 ans. Lorsque le licencié n’est pas obligé de fournir un certificat médical, le renouvellement de la licence sera conditionné à la réalisation du questionnaire relatif à l’état de santé</a:t>
            </a:r>
            <a:r>
              <a:rPr lang="fr-FR" b="1" kern="1200" dirty="0">
                <a:solidFill>
                  <a:srgbClr val="000000"/>
                </a:solidFill>
                <a:effectLst/>
                <a:latin typeface="Arial" panose="020B0604020202020204" pitchFamily="34" charset="0"/>
                <a:ea typeface="Times New Roman" panose="02020603050405020304" pitchFamily="18" charset="0"/>
              </a:rPr>
              <a:t>.</a:t>
            </a:r>
            <a:r>
              <a:rPr lang="fr-FR" kern="1200" dirty="0">
                <a:solidFill>
                  <a:srgbClr val="000000"/>
                </a:solidFill>
                <a:effectLst/>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kern="1200" dirty="0">
                <a:solidFill>
                  <a:srgbClr val="000000"/>
                </a:solidFill>
                <a:effectLst/>
                <a:latin typeface="Arial" panose="020B0604020202020204" pitchFamily="34" charset="0"/>
                <a:ea typeface="Times New Roman" panose="02020603050405020304" pitchFamily="18" charset="0"/>
              </a:rPr>
              <a:t>Toutefois, </a:t>
            </a:r>
            <a:r>
              <a:rPr lang="fr-FR" u="sng" kern="1200" dirty="0">
                <a:solidFill>
                  <a:srgbClr val="000000"/>
                </a:solidFill>
                <a:effectLst/>
                <a:latin typeface="Arial" panose="020B0604020202020204" pitchFamily="34" charset="0"/>
                <a:ea typeface="Times New Roman" panose="02020603050405020304" pitchFamily="18" charset="0"/>
              </a:rPr>
              <a:t>les joueurs et joueuses amenés à évoluer aux postes de première ligne restent soumis à l’obligation de transmettre un certificat médical de non contre-indication à la pratique du rugby chaque saison</a:t>
            </a:r>
            <a:r>
              <a:rPr lang="fr-FR" kern="1200" dirty="0">
                <a:solidFill>
                  <a:srgbClr val="000000"/>
                </a:solidFill>
                <a:effectLst/>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kern="1200" dirty="0">
                <a:solidFill>
                  <a:srgbClr val="000000"/>
                </a:solidFill>
                <a:effectLst/>
                <a:latin typeface="Arial" panose="020B0604020202020204" pitchFamily="34" charset="0"/>
                <a:ea typeface="Times New Roman" panose="02020603050405020304" pitchFamily="18" charset="0"/>
              </a:rPr>
              <a:t>En pratique, les deux questionnaires de santé (mineurs et majeurs) seront disponibles sur le logiciel </a:t>
            </a:r>
            <a:r>
              <a:rPr lang="fr-FR" kern="1200" dirty="0" err="1">
                <a:solidFill>
                  <a:srgbClr val="000000"/>
                </a:solidFill>
                <a:effectLst/>
                <a:latin typeface="Arial" panose="020B0604020202020204" pitchFamily="34" charset="0"/>
                <a:ea typeface="Times New Roman" panose="02020603050405020304" pitchFamily="18" charset="0"/>
              </a:rPr>
              <a:t>Oval-e</a:t>
            </a:r>
            <a:r>
              <a:rPr lang="fr-FR" kern="1200" dirty="0">
                <a:solidFill>
                  <a:srgbClr val="000000"/>
                </a:solidFill>
                <a:effectLst/>
                <a:latin typeface="Arial" panose="020B0604020202020204" pitchFamily="34" charset="0"/>
                <a:ea typeface="Times New Roman" panose="02020603050405020304" pitchFamily="18" charset="0"/>
              </a:rPr>
              <a:t>, en bas du formulaire de demande de licence dès l’ouverture de ladite campagne. Il ne sera cependant pas nécessaire de joindre le formulaire à la demande de licence puisqu’il suffira que le demandeur atteste sur l’honneur ne pas être concerné par un certificat médical et que chacune des rubriques du questionnaire relatif à son état de santé donne lieu à une réponse négative. Si ce n’est pas le cas, il sera alors tenu de produire un certificat médical attestant de l’absence de contre-indication à la pratique du rugby datant de moins d’un an pour les majeurs et de moins de 6 mois pour les mineurs.</a:t>
            </a:r>
            <a:endParaRPr lang="fr-FR" dirty="0">
              <a:effectLst/>
              <a:latin typeface="Times New Roman" panose="02020603050405020304" pitchFamily="18" charset="0"/>
              <a:ea typeface="Times New Roman" panose="02020603050405020304" pitchFamily="18" charset="0"/>
            </a:endParaRPr>
          </a:p>
          <a:p>
            <a:pPr marL="0" indent="0">
              <a:lnSpc>
                <a:spcPct val="115000"/>
              </a:lnSpc>
              <a:spcAft>
                <a:spcPts val="1000"/>
              </a:spcAft>
              <a:buNone/>
            </a:pP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362825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7CC53-720A-B124-BF08-8D9F019AE2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BB210E-AA3F-7B56-8DC7-94917A89FFF4}"/>
              </a:ext>
            </a:extLst>
          </p:cNvPr>
          <p:cNvSpPr>
            <a:spLocks noGrp="1" noRot="1" noChangeAspect="1"/>
          </p:cNvSpPr>
          <p:nvPr>
            <p:ph type="sldImg"/>
          </p:nvPr>
        </p:nvSpPr>
        <p:spPr>
          <a:xfrm>
            <a:off x="90488" y="744538"/>
            <a:ext cx="6616700" cy="3722687"/>
          </a:xfrm>
        </p:spPr>
      </p:sp>
      <p:sp>
        <p:nvSpPr>
          <p:cNvPr id="3" name="Espace réservé des notes 2">
            <a:extLst>
              <a:ext uri="{FF2B5EF4-FFF2-40B4-BE49-F238E27FC236}">
                <a16:creationId xmlns:a16="http://schemas.microsoft.com/office/drawing/2014/main" id="{029012B0-D4C6-19F7-7CCB-77A287E0ED4A}"/>
              </a:ext>
            </a:extLst>
          </p:cNvPr>
          <p:cNvSpPr>
            <a:spLocks noGrp="1"/>
          </p:cNvSpPr>
          <p:nvPr>
            <p:ph type="body" idx="1"/>
          </p:nvPr>
        </p:nvSpPr>
        <p:spPr/>
        <p:txBody>
          <a:bodyPr/>
          <a:lstStyle/>
          <a:p>
            <a:pPr algn="just">
              <a:lnSpc>
                <a:spcPct val="90000"/>
              </a:lnSpc>
              <a:spcBef>
                <a:spcPts val="1000"/>
              </a:spcBef>
            </a:pPr>
            <a:r>
              <a:rPr lang="fr-FR" b="1" u="sng" kern="1200" dirty="0">
                <a:solidFill>
                  <a:srgbClr val="000000"/>
                </a:solidFill>
                <a:effectLst/>
                <a:latin typeface="Arial" panose="020B0604020202020204" pitchFamily="34" charset="0"/>
                <a:ea typeface="Times New Roman" panose="02020603050405020304" pitchFamily="18" charset="0"/>
              </a:rPr>
              <a:t>Les majeurs devront quant à eux fournir un certificat médical pour obtenir une première licence. Pour le renouvellement, un certificat médical ne sera requis que tous les 5 ans pour les licenciés âgés de moins 35 ans, et tous les 3 ans pour les licenciés âgés de plus de 35 ans. Lorsque le licencié n’est pas obligé de fournir un certificat médical, le renouvellement de la licence sera conditionné à la réalisation du questionnaire relatif à l’état de santé</a:t>
            </a:r>
            <a:r>
              <a:rPr lang="fr-FR" b="1" kern="1200" dirty="0">
                <a:solidFill>
                  <a:srgbClr val="000000"/>
                </a:solidFill>
                <a:effectLst/>
                <a:latin typeface="Arial" panose="020B0604020202020204" pitchFamily="34" charset="0"/>
                <a:ea typeface="Times New Roman" panose="02020603050405020304" pitchFamily="18" charset="0"/>
              </a:rPr>
              <a:t>.</a:t>
            </a:r>
            <a:r>
              <a:rPr lang="fr-FR" kern="1200" dirty="0">
                <a:solidFill>
                  <a:srgbClr val="000000"/>
                </a:solidFill>
                <a:effectLst/>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kern="1200" dirty="0">
                <a:solidFill>
                  <a:srgbClr val="000000"/>
                </a:solidFill>
                <a:effectLst/>
                <a:latin typeface="Arial" panose="020B0604020202020204" pitchFamily="34" charset="0"/>
                <a:ea typeface="Times New Roman" panose="02020603050405020304" pitchFamily="18" charset="0"/>
              </a:rPr>
              <a:t>Toutefois, </a:t>
            </a:r>
            <a:r>
              <a:rPr lang="fr-FR" u="sng" kern="1200" dirty="0">
                <a:solidFill>
                  <a:srgbClr val="000000"/>
                </a:solidFill>
                <a:effectLst/>
                <a:latin typeface="Arial" panose="020B0604020202020204" pitchFamily="34" charset="0"/>
                <a:ea typeface="Times New Roman" panose="02020603050405020304" pitchFamily="18" charset="0"/>
              </a:rPr>
              <a:t>les joueurs et joueuses amenés à évoluer aux postes de première ligne restent soumis à l’obligation de transmettre un certificat médical de non contre-indication à la pratique du rugby chaque saison</a:t>
            </a:r>
            <a:r>
              <a:rPr lang="fr-FR" kern="1200" dirty="0">
                <a:solidFill>
                  <a:srgbClr val="000000"/>
                </a:solidFill>
                <a:effectLst/>
                <a:latin typeface="Arial" panose="020B0604020202020204" pitchFamily="34"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a:p>
            <a:pPr algn="just">
              <a:lnSpc>
                <a:spcPct val="90000"/>
              </a:lnSpc>
              <a:spcBef>
                <a:spcPts val="1000"/>
              </a:spcBef>
            </a:pPr>
            <a:r>
              <a:rPr lang="fr-FR" kern="1200" dirty="0">
                <a:solidFill>
                  <a:srgbClr val="000000"/>
                </a:solidFill>
                <a:effectLst/>
                <a:latin typeface="Arial" panose="020B0604020202020204" pitchFamily="34" charset="0"/>
                <a:ea typeface="Times New Roman" panose="02020603050405020304" pitchFamily="18" charset="0"/>
              </a:rPr>
              <a:t>En pratique, les deux questionnaires de santé (mineurs et majeurs) seront disponibles sur le logiciel </a:t>
            </a:r>
            <a:r>
              <a:rPr lang="fr-FR" kern="1200" dirty="0" err="1">
                <a:solidFill>
                  <a:srgbClr val="000000"/>
                </a:solidFill>
                <a:effectLst/>
                <a:latin typeface="Arial" panose="020B0604020202020204" pitchFamily="34" charset="0"/>
                <a:ea typeface="Times New Roman" panose="02020603050405020304" pitchFamily="18" charset="0"/>
              </a:rPr>
              <a:t>Oval-e</a:t>
            </a:r>
            <a:r>
              <a:rPr lang="fr-FR" kern="1200" dirty="0">
                <a:solidFill>
                  <a:srgbClr val="000000"/>
                </a:solidFill>
                <a:effectLst/>
                <a:latin typeface="Arial" panose="020B0604020202020204" pitchFamily="34" charset="0"/>
                <a:ea typeface="Times New Roman" panose="02020603050405020304" pitchFamily="18" charset="0"/>
              </a:rPr>
              <a:t>, en bas du formulaire de demande de licence dès l’ouverture de ladite campagne. Il ne sera cependant pas nécessaire de joindre le formulaire à la demande de licence puisqu’il suffira que le demandeur atteste sur l’honneur ne pas être concerné par un certificat médical et que chacune des rubriques du questionnaire relatif à son état de santé donne lieu à une réponse négative. Si ce n’est pas le cas, il sera alors tenu de produire un certificat médical attestant de l’absence de contre-indication à la pratique du rugby datant de moins d’un an pour les majeurs et de moins de 6 mois pour les mineurs.</a:t>
            </a:r>
            <a:endParaRPr lang="fr-FR" dirty="0">
              <a:effectLst/>
              <a:latin typeface="Times New Roman" panose="02020603050405020304" pitchFamily="18" charset="0"/>
              <a:ea typeface="Times New Roman" panose="02020603050405020304" pitchFamily="18" charset="0"/>
            </a:endParaRPr>
          </a:p>
          <a:p>
            <a:pPr marL="0" indent="0">
              <a:lnSpc>
                <a:spcPct val="115000"/>
              </a:lnSpc>
              <a:spcAft>
                <a:spcPts val="1000"/>
              </a:spcAft>
              <a:buNone/>
            </a:pPr>
            <a:r>
              <a:rPr lang="fr-FR" sz="105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17386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7/16/2025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2876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291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7/16/2025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631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7/16/2025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8043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7/16/2025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4117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0484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5855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32028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7/16/2025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6582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5866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7/16/2025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3269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2204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3946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8767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0643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3068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05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7/16/2025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713907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ffiliations@occitanie-ffr.fr" TargetMode="External"/><Relationship Id="rId2" Type="http://schemas.openxmlformats.org/officeDocument/2006/relationships/hyperlink" Target="mailto:dajc@ffr.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dajc@ffr.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50A2D-A80F-4DBA-A38C-6FE348DE162C}"/>
              </a:ext>
            </a:extLst>
          </p:cNvPr>
          <p:cNvSpPr>
            <a:spLocks noGrp="1"/>
          </p:cNvSpPr>
          <p:nvPr>
            <p:ph type="ctrTitle"/>
          </p:nvPr>
        </p:nvSpPr>
        <p:spPr>
          <a:xfrm>
            <a:off x="2776261" y="2052600"/>
            <a:ext cx="7801334" cy="1097336"/>
          </a:xfrm>
        </p:spPr>
        <p:txBody>
          <a:bodyPr>
            <a:normAutofit fontScale="90000"/>
          </a:bodyPr>
          <a:lstStyle/>
          <a:p>
            <a:r>
              <a:rPr lang="fr-FR" b="1" dirty="0"/>
              <a:t>Outil fédéral </a:t>
            </a:r>
            <a:r>
              <a:rPr lang="fr-FR" b="1" dirty="0" err="1"/>
              <a:t>Oval-e</a:t>
            </a:r>
            <a:endParaRPr lang="fr-FR" b="1" dirty="0"/>
          </a:p>
        </p:txBody>
      </p:sp>
      <p:sp>
        <p:nvSpPr>
          <p:cNvPr id="3" name="Sous-titre 2">
            <a:extLst>
              <a:ext uri="{FF2B5EF4-FFF2-40B4-BE49-F238E27FC236}">
                <a16:creationId xmlns:a16="http://schemas.microsoft.com/office/drawing/2014/main" id="{092891DB-39CF-4843-A8AF-D7AABB9597EB}"/>
              </a:ext>
            </a:extLst>
          </p:cNvPr>
          <p:cNvSpPr>
            <a:spLocks noGrp="1"/>
          </p:cNvSpPr>
          <p:nvPr>
            <p:ph type="subTitle" idx="1"/>
          </p:nvPr>
        </p:nvSpPr>
        <p:spPr>
          <a:xfrm>
            <a:off x="1952528" y="3243866"/>
            <a:ext cx="9448800" cy="685800"/>
          </a:xfrm>
        </p:spPr>
        <p:txBody>
          <a:bodyPr/>
          <a:lstStyle/>
          <a:p>
            <a:pPr algn="ctr"/>
            <a:r>
              <a:rPr lang="fr-FR" dirty="0"/>
              <a:t>Fédération française de rugby</a:t>
            </a:r>
          </a:p>
        </p:txBody>
      </p:sp>
      <p:pic>
        <p:nvPicPr>
          <p:cNvPr id="1026" name="Picture 2" descr="La F.F.R change d’identité visuelle">
            <a:extLst>
              <a:ext uri="{FF2B5EF4-FFF2-40B4-BE49-F238E27FC236}">
                <a16:creationId xmlns:a16="http://schemas.microsoft.com/office/drawing/2014/main" id="{F79572BB-21F2-166D-A7C8-DD2839F7A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19" y="1414669"/>
            <a:ext cx="3008243" cy="300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10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55FACF4-7EC5-4018-998B-81D692E09D27}"/>
              </a:ext>
            </a:extLst>
          </p:cNvPr>
          <p:cNvSpPr>
            <a:spLocks noGrp="1"/>
          </p:cNvSpPr>
          <p:nvPr>
            <p:ph idx="1"/>
          </p:nvPr>
        </p:nvSpPr>
        <p:spPr>
          <a:xfrm>
            <a:off x="685800" y="1378226"/>
            <a:ext cx="10820400" cy="4840459"/>
          </a:xfrm>
        </p:spPr>
        <p:txBody>
          <a:bodyPr/>
          <a:lstStyle/>
          <a:p>
            <a:pPr marL="0" indent="0" algn="just">
              <a:lnSpc>
                <a:spcPct val="115000"/>
              </a:lnSpc>
              <a:spcAft>
                <a:spcPts val="1000"/>
              </a:spcAft>
              <a:buNone/>
            </a:pPr>
            <a:r>
              <a:rPr lang="fr-FR" sz="2000" u="sng" dirty="0">
                <a:latin typeface="Arial" panose="020B0604020202020204" pitchFamily="34" charset="0"/>
                <a:cs typeface="Times New Roman" panose="02020603050405020304" pitchFamily="18" charset="0"/>
              </a:rPr>
              <a:t>Dans le cas où la personne a déjà été affiliée :</a:t>
            </a:r>
          </a:p>
          <a:p>
            <a:pPr marL="0" indent="0">
              <a:buNone/>
            </a:pPr>
            <a:endParaRPr lang="fr-FR" dirty="0"/>
          </a:p>
        </p:txBody>
      </p:sp>
      <p:pic>
        <p:nvPicPr>
          <p:cNvPr id="4" name="Image 3">
            <a:extLst>
              <a:ext uri="{FF2B5EF4-FFF2-40B4-BE49-F238E27FC236}">
                <a16:creationId xmlns:a16="http://schemas.microsoft.com/office/drawing/2014/main" id="{03D51530-31B5-4242-A047-60132BB3432C}"/>
              </a:ext>
            </a:extLst>
          </p:cNvPr>
          <p:cNvPicPr/>
          <p:nvPr/>
        </p:nvPicPr>
        <p:blipFill>
          <a:blip r:embed="rId2"/>
          <a:stretch>
            <a:fillRect/>
          </a:stretch>
        </p:blipFill>
        <p:spPr>
          <a:xfrm>
            <a:off x="2422828" y="2313012"/>
            <a:ext cx="7346343" cy="3687776"/>
          </a:xfrm>
          <a:prstGeom prst="rect">
            <a:avLst/>
          </a:prstGeom>
        </p:spPr>
      </p:pic>
    </p:spTree>
    <p:extLst>
      <p:ext uri="{BB962C8B-B14F-4D97-AF65-F5344CB8AC3E}">
        <p14:creationId xmlns:p14="http://schemas.microsoft.com/office/powerpoint/2010/main" val="36751129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59E784-7DBA-425E-BED0-45439C01C423}"/>
              </a:ext>
            </a:extLst>
          </p:cNvPr>
          <p:cNvSpPr>
            <a:spLocks noGrp="1"/>
          </p:cNvSpPr>
          <p:nvPr>
            <p:ph idx="1"/>
          </p:nvPr>
        </p:nvSpPr>
        <p:spPr>
          <a:xfrm>
            <a:off x="685800" y="1364974"/>
            <a:ext cx="10820400" cy="4853711"/>
          </a:xfrm>
        </p:spPr>
        <p:txBody>
          <a:bodyPr>
            <a:normAutofit/>
          </a:bodyPr>
          <a:lstStyle/>
          <a:p>
            <a:pPr marL="0" indent="0">
              <a:buNone/>
            </a:pPr>
            <a:r>
              <a:rPr lang="fr-FR" sz="2000" u="sng" dirty="0">
                <a:latin typeface="Arial" panose="020B0604020202020204" pitchFamily="34" charset="0"/>
                <a:cs typeface="Times New Roman" panose="02020603050405020304" pitchFamily="18" charset="0"/>
              </a:rPr>
              <a:t>Dans le cas où la personne n’a jamais été affiliée </a:t>
            </a:r>
          </a:p>
        </p:txBody>
      </p:sp>
      <p:pic>
        <p:nvPicPr>
          <p:cNvPr id="4" name="Image 3">
            <a:extLst>
              <a:ext uri="{FF2B5EF4-FFF2-40B4-BE49-F238E27FC236}">
                <a16:creationId xmlns:a16="http://schemas.microsoft.com/office/drawing/2014/main" id="{0A67E6B2-57A4-476E-8ED2-DA1562D66041}"/>
              </a:ext>
            </a:extLst>
          </p:cNvPr>
          <p:cNvPicPr/>
          <p:nvPr/>
        </p:nvPicPr>
        <p:blipFill>
          <a:blip r:embed="rId2"/>
          <a:stretch>
            <a:fillRect/>
          </a:stretch>
        </p:blipFill>
        <p:spPr>
          <a:xfrm>
            <a:off x="1854590" y="2397221"/>
            <a:ext cx="8482820" cy="3300194"/>
          </a:xfrm>
          <a:prstGeom prst="rect">
            <a:avLst/>
          </a:prstGeom>
        </p:spPr>
      </p:pic>
    </p:spTree>
    <p:extLst>
      <p:ext uri="{BB962C8B-B14F-4D97-AF65-F5344CB8AC3E}">
        <p14:creationId xmlns:p14="http://schemas.microsoft.com/office/powerpoint/2010/main" val="393072581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CA8B6F-8E64-4FBD-9486-58D6D76AD09C}"/>
              </a:ext>
            </a:extLst>
          </p:cNvPr>
          <p:cNvSpPr>
            <a:spLocks noGrp="1"/>
          </p:cNvSpPr>
          <p:nvPr>
            <p:ph idx="1"/>
          </p:nvPr>
        </p:nvSpPr>
        <p:spPr>
          <a:xfrm>
            <a:off x="685800" y="1338470"/>
            <a:ext cx="10820400" cy="4880215"/>
          </a:xfrm>
        </p:spPr>
        <p:txBody>
          <a:bodyPr/>
          <a:lstStyle/>
          <a:p>
            <a:pPr marL="0" indent="0">
              <a:buNone/>
            </a:pP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2000" u="sng" dirty="0">
                <a:effectLst/>
                <a:latin typeface="Arial" panose="020B0604020202020204" pitchFamily="34" charset="0"/>
                <a:ea typeface="Calibri" panose="020F0502020204030204" pitchFamily="34" charset="0"/>
                <a:cs typeface="Times New Roman" panose="02020603050405020304" pitchFamily="18" charset="0"/>
              </a:rPr>
              <a:t>RENSEIGNER LE FORMULAIRE</a:t>
            </a:r>
            <a:endParaRPr lang="fr-FR" sz="20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pic>
        <p:nvPicPr>
          <p:cNvPr id="4" name="Image 3">
            <a:extLst>
              <a:ext uri="{FF2B5EF4-FFF2-40B4-BE49-F238E27FC236}">
                <a16:creationId xmlns:a16="http://schemas.microsoft.com/office/drawing/2014/main" id="{A07EF7DA-E494-4F6C-8B44-F8996417C04E}"/>
              </a:ext>
            </a:extLst>
          </p:cNvPr>
          <p:cNvPicPr/>
          <p:nvPr/>
        </p:nvPicPr>
        <p:blipFill>
          <a:blip r:embed="rId2"/>
          <a:stretch>
            <a:fillRect/>
          </a:stretch>
        </p:blipFill>
        <p:spPr>
          <a:xfrm>
            <a:off x="5745480" y="1077277"/>
            <a:ext cx="5760720" cy="2874645"/>
          </a:xfrm>
          <a:prstGeom prst="rect">
            <a:avLst/>
          </a:prstGeom>
        </p:spPr>
      </p:pic>
      <p:pic>
        <p:nvPicPr>
          <p:cNvPr id="5" name="Image 4">
            <a:extLst>
              <a:ext uri="{FF2B5EF4-FFF2-40B4-BE49-F238E27FC236}">
                <a16:creationId xmlns:a16="http://schemas.microsoft.com/office/drawing/2014/main" id="{A33264D0-CA98-4371-A762-534C3758853A}"/>
              </a:ext>
            </a:extLst>
          </p:cNvPr>
          <p:cNvPicPr/>
          <p:nvPr/>
        </p:nvPicPr>
        <p:blipFill>
          <a:blip r:embed="rId3"/>
          <a:stretch>
            <a:fillRect/>
          </a:stretch>
        </p:blipFill>
        <p:spPr>
          <a:xfrm>
            <a:off x="424375" y="3132430"/>
            <a:ext cx="5760720" cy="3237865"/>
          </a:xfrm>
          <a:prstGeom prst="rect">
            <a:avLst/>
          </a:prstGeom>
        </p:spPr>
      </p:pic>
    </p:spTree>
    <p:extLst>
      <p:ext uri="{BB962C8B-B14F-4D97-AF65-F5344CB8AC3E}">
        <p14:creationId xmlns:p14="http://schemas.microsoft.com/office/powerpoint/2010/main" val="17758850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59885-8005-4F2E-B29B-E6377A61D60A}"/>
              </a:ext>
            </a:extLst>
          </p:cNvPr>
          <p:cNvSpPr>
            <a:spLocks noGrp="1"/>
          </p:cNvSpPr>
          <p:nvPr>
            <p:ph type="title"/>
          </p:nvPr>
        </p:nvSpPr>
        <p:spPr>
          <a:xfrm>
            <a:off x="4621695" y="244960"/>
            <a:ext cx="7570305" cy="1293028"/>
          </a:xfrm>
        </p:spPr>
        <p:txBody>
          <a:bodyPr>
            <a:normAutofit/>
          </a:bodyPr>
          <a:lstStyle/>
          <a:p>
            <a:pPr algn="ctr"/>
            <a:r>
              <a:rPr lang="fr-FR" sz="2400" b="1" dirty="0"/>
              <a:t>Comment procéder à la ré-affiliation de vos membres ? </a:t>
            </a:r>
          </a:p>
        </p:txBody>
      </p:sp>
      <p:sp>
        <p:nvSpPr>
          <p:cNvPr id="3" name="Espace réservé du contenu 2">
            <a:extLst>
              <a:ext uri="{FF2B5EF4-FFF2-40B4-BE49-F238E27FC236}">
                <a16:creationId xmlns:a16="http://schemas.microsoft.com/office/drawing/2014/main" id="{157EFCC2-4DE4-4D3E-B962-313AE3E1DC5F}"/>
              </a:ext>
            </a:extLst>
          </p:cNvPr>
          <p:cNvSpPr>
            <a:spLocks noGrp="1"/>
          </p:cNvSpPr>
          <p:nvPr>
            <p:ph idx="1"/>
          </p:nvPr>
        </p:nvSpPr>
        <p:spPr>
          <a:xfrm>
            <a:off x="685800" y="1537988"/>
            <a:ext cx="10820400" cy="4680697"/>
          </a:xfrm>
        </p:spPr>
        <p:txBody>
          <a:bodyPr>
            <a:normAutofit/>
          </a:bodyPr>
          <a:lstStyle/>
          <a:p>
            <a:r>
              <a:rPr lang="fr-FR" sz="2000" dirty="0">
                <a:latin typeface="Arial" panose="020B0604020202020204" pitchFamily="34" charset="0"/>
                <a:ea typeface="Times New Roman" panose="02020603050405020304" pitchFamily="18" charset="0"/>
                <a:cs typeface="Times New Roman" panose="02020603050405020304" pitchFamily="18" charset="0"/>
              </a:rPr>
              <a:t>C</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ontrôler l'exactitude des adresses mail de vos joueurs(</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euses</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0" indent="0">
              <a:buNone/>
            </a:pPr>
            <a:r>
              <a:rPr lang="fr-FR" sz="2000" u="sng" dirty="0">
                <a:effectLst/>
                <a:latin typeface="Arial" panose="020B0604020202020204" pitchFamily="34" charset="0"/>
                <a:ea typeface="Times New Roman" panose="02020603050405020304" pitchFamily="18" charset="0"/>
                <a:cs typeface="Times New Roman" panose="02020603050405020304" pitchFamily="18" charset="0"/>
              </a:rPr>
              <a:t>Connexion sur Oval-e2</a:t>
            </a:r>
          </a:p>
          <a:p>
            <a:pPr>
              <a:buFont typeface="Wingdings" panose="05000000000000000000" pitchFamily="2" charset="2"/>
              <a:buChar char="à"/>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en haut à droite sur le nom de votre club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cliquer sur Affiliés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Possibilité de procéder à une recherche avancée, en sélectionnant par groupe (joueurs, dirigeants...)</a:t>
            </a:r>
          </a:p>
          <a:p>
            <a:pPr marL="0" indent="0" algn="ctr">
              <a:buNone/>
            </a:pPr>
            <a:endParaRPr lang="fr-FR" sz="2000" b="1" dirty="0">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effectLst/>
                <a:latin typeface="Arial" panose="020B0604020202020204" pitchFamily="34" charset="0"/>
                <a:ea typeface="Times New Roman" panose="02020603050405020304" pitchFamily="18" charset="0"/>
                <a:cs typeface="Times New Roman" panose="02020603050405020304" pitchFamily="18" charset="0"/>
              </a:rPr>
              <a:t>Filtrez par saison en sélectionnant la saison passée 2024 2025, puis cliquez sur Appliquer</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effectLst/>
                <a:latin typeface="Arial" panose="020B0604020202020204" pitchFamily="34" charset="0"/>
                <a:ea typeface="Times New Roman" panose="02020603050405020304" pitchFamily="18" charset="0"/>
                <a:cs typeface="Times New Roman" panose="02020603050405020304" pitchFamily="18" charset="0"/>
              </a:rPr>
              <a:t>Les licenciés de la saison passée apparaissent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cocher la case blanche à côté des personnes que vous souhaitez réaffilier </a:t>
            </a:r>
            <a:r>
              <a:rPr lang="fr-FR" sz="20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au-dessus de la barre rouge sur « Réaffilier les membres sélectionnés pour la saison 2025-2026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75922681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497DE-017A-4213-8D90-9C48A2B989AF}"/>
              </a:ext>
            </a:extLst>
          </p:cNvPr>
          <p:cNvSpPr>
            <a:spLocks noGrp="1"/>
          </p:cNvSpPr>
          <p:nvPr>
            <p:ph type="title"/>
          </p:nvPr>
        </p:nvSpPr>
        <p:spPr>
          <a:xfrm>
            <a:off x="3823252" y="274042"/>
            <a:ext cx="8610600" cy="1293028"/>
          </a:xfrm>
        </p:spPr>
        <p:txBody>
          <a:bodyPr>
            <a:normAutofit/>
          </a:bodyPr>
          <a:lstStyle/>
          <a:p>
            <a:pPr algn="ctr"/>
            <a:r>
              <a:rPr lang="fr-FR" sz="2400" b="1" dirty="0"/>
              <a:t>Assouplissement du processus de délivrance des licences</a:t>
            </a:r>
          </a:p>
        </p:txBody>
      </p:sp>
      <p:sp>
        <p:nvSpPr>
          <p:cNvPr id="3" name="Espace réservé du contenu 2">
            <a:extLst>
              <a:ext uri="{FF2B5EF4-FFF2-40B4-BE49-F238E27FC236}">
                <a16:creationId xmlns:a16="http://schemas.microsoft.com/office/drawing/2014/main" id="{15089081-CA2F-4728-98E9-1204B1F7F647}"/>
              </a:ext>
            </a:extLst>
          </p:cNvPr>
          <p:cNvSpPr>
            <a:spLocks noGrp="1"/>
          </p:cNvSpPr>
          <p:nvPr>
            <p:ph idx="1"/>
          </p:nvPr>
        </p:nvSpPr>
        <p:spPr>
          <a:xfrm>
            <a:off x="685800" y="1567070"/>
            <a:ext cx="10820400" cy="4876800"/>
          </a:xfrm>
        </p:spPr>
        <p:txBody>
          <a:bodyPr>
            <a:noAutofit/>
          </a:bodyPr>
          <a:lstStyle/>
          <a:p>
            <a:pPr algn="just">
              <a:lnSpc>
                <a:spcPct val="115000"/>
              </a:lnSpc>
              <a:spcAft>
                <a:spcPts val="1000"/>
              </a:spcAft>
            </a:pPr>
            <a:r>
              <a:rPr lang="fr-FR" sz="2000" b="1" u="sng" dirty="0">
                <a:latin typeface="Arial" panose="020B0604020202020204" pitchFamily="34" charset="0"/>
                <a:cs typeface="Arial" panose="020B0604020202020204" pitchFamily="34" charset="0"/>
              </a:rPr>
              <a:t>Depuis le 1 juillet 2020</a:t>
            </a:r>
            <a:r>
              <a:rPr lang="fr-FR" sz="2000" dirty="0">
                <a:latin typeface="Arial" panose="020B0604020202020204" pitchFamily="34" charset="0"/>
                <a:cs typeface="Arial" panose="020B0604020202020204" pitchFamily="34" charset="0"/>
              </a:rPr>
              <a:t>, le renouvellement des licences de joueur amateur et dirigeant (ressortissant français ou UE) est directement validé par le club.</a:t>
            </a:r>
          </a:p>
          <a:p>
            <a:pPr marL="0" indent="0" algn="ctr">
              <a:lnSpc>
                <a:spcPct val="115000"/>
              </a:lnSpc>
              <a:spcAft>
                <a:spcPts val="1000"/>
              </a:spcAft>
              <a:buNone/>
            </a:pPr>
            <a:r>
              <a:rPr lang="fr-FR" sz="2000" b="1" dirty="0">
                <a:solidFill>
                  <a:srgbClr val="FF0000"/>
                </a:solidFill>
                <a:latin typeface="Arial" panose="020B0604020202020204" pitchFamily="34" charset="0"/>
                <a:cs typeface="Arial" panose="020B0604020202020204" pitchFamily="34" charset="0"/>
              </a:rPr>
              <a:t>Un validateur ne peut pas examiner sa propre licence.</a:t>
            </a:r>
          </a:p>
          <a:p>
            <a:pPr algn="just"/>
            <a:r>
              <a:rPr lang="fr-FR" sz="2000" dirty="0">
                <a:effectLst/>
                <a:latin typeface="Arial" panose="020B0604020202020204" pitchFamily="34" charset="0"/>
                <a:cs typeface="Arial" panose="020B0604020202020204" pitchFamily="34" charset="0"/>
              </a:rPr>
              <a:t>Le rugby à XV et le rugby à 7 n’étant plus des disciplines à contraintes particulières au sens du code du sport, </a:t>
            </a:r>
            <a:r>
              <a:rPr lang="fr-FR" sz="2000" b="1" u="sng" dirty="0">
                <a:effectLst/>
                <a:latin typeface="Arial" panose="020B0604020202020204" pitchFamily="34" charset="0"/>
                <a:cs typeface="Arial" panose="020B0604020202020204" pitchFamily="34" charset="0"/>
              </a:rPr>
              <a:t>les mineurs ne devront plus fournir de certificat médical </a:t>
            </a:r>
            <a:r>
              <a:rPr lang="fr-FR" sz="2000" dirty="0">
                <a:effectLst/>
                <a:latin typeface="Arial" panose="020B0604020202020204" pitchFamily="34" charset="0"/>
                <a:cs typeface="Arial" panose="020B0604020202020204" pitchFamily="34" charset="0"/>
              </a:rPr>
              <a:t>pour obtenir ou renouveler leur licence. En lieu et place, ils devront attester, tous les ans, sur le formulaire de demande de licence, d’une part, avoir complété le questionnaire de santé conjointement avec la personne exerçant l’autorité parentale et, d’autre part, que les réponses ne conduisent pas à fournir un certificat médical. Si, au cours de la saison, la personne est amenée à avoir 18 ans, elle devra fournir, dès sa demande de licence, un certificat médical de non contre-indication à la pratique du rugby.</a:t>
            </a:r>
            <a:br>
              <a:rPr lang="fr-FR" sz="2000" dirty="0">
                <a:effectLst/>
                <a:latin typeface="Arial" panose="020B0604020202020204" pitchFamily="34" charset="0"/>
                <a:cs typeface="Arial" panose="020B0604020202020204" pitchFamily="34" charset="0"/>
              </a:rPr>
            </a:br>
            <a:br>
              <a:rPr lang="fr-FR" sz="2000" dirty="0">
                <a:effectLst/>
                <a:latin typeface="Arial" panose="020B0604020202020204" pitchFamily="34" charset="0"/>
                <a:cs typeface="Arial" panose="020B0604020202020204" pitchFamily="34" charset="0"/>
              </a:rPr>
            </a:br>
            <a:endParaRPr lang="fr-FR" sz="2000" dirty="0">
              <a:effectLst/>
              <a:latin typeface="Arial" panose="020B0604020202020204" pitchFamily="34" charset="0"/>
              <a:cs typeface="Arial" panose="020B0604020202020204" pitchFamily="34" charset="0"/>
            </a:endParaRPr>
          </a:p>
          <a:p>
            <a:pPr algn="just"/>
            <a:endParaRPr lang="fr-FR" sz="2000" b="1" u="sng" dirty="0">
              <a:latin typeface="Arial" panose="020B0604020202020204" pitchFamily="34" charset="0"/>
              <a:cs typeface="Arial" panose="020B0604020202020204" pitchFamily="34" charset="0"/>
            </a:endParaRPr>
          </a:p>
          <a:p>
            <a:pPr algn="just"/>
            <a:endParaRPr lang="fr-FR" sz="2000" b="1" u="sng" dirty="0">
              <a:effectLst/>
              <a:latin typeface="Arial" panose="020B0604020202020204" pitchFamily="34" charset="0"/>
              <a:cs typeface="Arial" panose="020B0604020202020204" pitchFamily="34" charset="0"/>
            </a:endParaRPr>
          </a:p>
          <a:p>
            <a:pPr algn="just"/>
            <a:endParaRPr lang="fr-FR" sz="2000" b="1" u="sng" dirty="0">
              <a:latin typeface="Arial" panose="020B0604020202020204" pitchFamily="34" charset="0"/>
              <a:cs typeface="Arial" panose="020B0604020202020204" pitchFamily="34" charset="0"/>
            </a:endParaRPr>
          </a:p>
          <a:p>
            <a:pPr algn="just"/>
            <a:endParaRPr lang="fr-FR" sz="2000" b="1" u="sng"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3416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3C31E085-DA0D-4DAE-9B8D-610CE485E4A0}"/>
              </a:ext>
            </a:extLst>
          </p:cNvPr>
          <p:cNvGraphicFramePr>
            <a:graphicFrameLocks noGrp="1"/>
          </p:cNvGraphicFramePr>
          <p:nvPr>
            <p:extLst>
              <p:ext uri="{D42A27DB-BD31-4B8C-83A1-F6EECF244321}">
                <p14:modId xmlns:p14="http://schemas.microsoft.com/office/powerpoint/2010/main" val="166185757"/>
              </p:ext>
            </p:extLst>
          </p:nvPr>
        </p:nvGraphicFramePr>
        <p:xfrm>
          <a:off x="956388" y="1630983"/>
          <a:ext cx="10582788" cy="401211"/>
        </p:xfrm>
        <a:graphic>
          <a:graphicData uri="http://schemas.openxmlformats.org/drawingml/2006/table">
            <a:tbl>
              <a:tblPr firstRow="1" bandRow="1">
                <a:tableStyleId>{5C22544A-7EE6-4342-B048-85BDC9FD1C3A}</a:tableStyleId>
              </a:tblPr>
              <a:tblGrid>
                <a:gridCol w="5291394">
                  <a:extLst>
                    <a:ext uri="{9D8B030D-6E8A-4147-A177-3AD203B41FA5}">
                      <a16:colId xmlns:a16="http://schemas.microsoft.com/office/drawing/2014/main" val="3235064880"/>
                    </a:ext>
                  </a:extLst>
                </a:gridCol>
                <a:gridCol w="5291394">
                  <a:extLst>
                    <a:ext uri="{9D8B030D-6E8A-4147-A177-3AD203B41FA5}">
                      <a16:colId xmlns:a16="http://schemas.microsoft.com/office/drawing/2014/main" val="2103303079"/>
                    </a:ext>
                  </a:extLst>
                </a:gridCol>
              </a:tblGrid>
              <a:tr h="401211">
                <a:tc>
                  <a:txBody>
                    <a:bodyPr/>
                    <a:lstStyle/>
                    <a:p>
                      <a:pPr algn="ctr"/>
                      <a:r>
                        <a:rPr lang="fr-FR" dirty="0"/>
                        <a:t>PERSONNES MINEURES</a:t>
                      </a:r>
                    </a:p>
                  </a:txBody>
                  <a:tcPr/>
                </a:tc>
                <a:tc>
                  <a:txBody>
                    <a:bodyPr/>
                    <a:lstStyle/>
                    <a:p>
                      <a:pPr algn="ctr"/>
                      <a:r>
                        <a:rPr lang="fr-FR" dirty="0"/>
                        <a:t>PERSONNES MAJEURES</a:t>
                      </a:r>
                    </a:p>
                  </a:txBody>
                  <a:tcPr/>
                </a:tc>
                <a:extLst>
                  <a:ext uri="{0D108BD9-81ED-4DB2-BD59-A6C34878D82A}">
                    <a16:rowId xmlns:a16="http://schemas.microsoft.com/office/drawing/2014/main" val="1391813842"/>
                  </a:ext>
                </a:extLst>
              </a:tr>
            </a:tbl>
          </a:graphicData>
        </a:graphic>
      </p:graphicFrame>
      <p:graphicFrame>
        <p:nvGraphicFramePr>
          <p:cNvPr id="7" name="Tableau 6">
            <a:extLst>
              <a:ext uri="{FF2B5EF4-FFF2-40B4-BE49-F238E27FC236}">
                <a16:creationId xmlns:a16="http://schemas.microsoft.com/office/drawing/2014/main" id="{7BEA5D38-CFD0-35E5-05E4-4B8D4FA7AF39}"/>
              </a:ext>
            </a:extLst>
          </p:cNvPr>
          <p:cNvGraphicFramePr>
            <a:graphicFrameLocks noGrp="1"/>
          </p:cNvGraphicFramePr>
          <p:nvPr>
            <p:extLst>
              <p:ext uri="{D42A27DB-BD31-4B8C-83A1-F6EECF244321}">
                <p14:modId xmlns:p14="http://schemas.microsoft.com/office/powerpoint/2010/main" val="811694228"/>
              </p:ext>
            </p:extLst>
          </p:nvPr>
        </p:nvGraphicFramePr>
        <p:xfrm>
          <a:off x="956388" y="2032194"/>
          <a:ext cx="10582788" cy="4754880"/>
        </p:xfrm>
        <a:graphic>
          <a:graphicData uri="http://schemas.openxmlformats.org/drawingml/2006/table">
            <a:tbl>
              <a:tblPr firstRow="1" bandRow="1">
                <a:tableStyleId>{5C22544A-7EE6-4342-B048-85BDC9FD1C3A}</a:tableStyleId>
              </a:tblPr>
              <a:tblGrid>
                <a:gridCol w="5291394">
                  <a:extLst>
                    <a:ext uri="{9D8B030D-6E8A-4147-A177-3AD203B41FA5}">
                      <a16:colId xmlns:a16="http://schemas.microsoft.com/office/drawing/2014/main" val="1725498375"/>
                    </a:ext>
                  </a:extLst>
                </a:gridCol>
                <a:gridCol w="5291394">
                  <a:extLst>
                    <a:ext uri="{9D8B030D-6E8A-4147-A177-3AD203B41FA5}">
                      <a16:colId xmlns:a16="http://schemas.microsoft.com/office/drawing/2014/main" val="1365362074"/>
                    </a:ext>
                  </a:extLst>
                </a:gridCol>
              </a:tblGrid>
              <a:tr h="4725955">
                <a:tc>
                  <a:txBody>
                    <a:bodyPr/>
                    <a:lstStyle/>
                    <a:p>
                      <a:pPr algn="just"/>
                      <a:r>
                        <a:rPr lang="fr-FR" sz="1800" b="1" u="sng" kern="1200" dirty="0">
                          <a:solidFill>
                            <a:schemeClr val="tx1"/>
                          </a:solidFill>
                          <a:effectLst/>
                          <a:latin typeface="+mn-lt"/>
                          <a:ea typeface="+mn-ea"/>
                          <a:cs typeface="+mn-cs"/>
                        </a:rPr>
                        <a:t>ECOLE DE RUGBY</a:t>
                      </a:r>
                      <a:r>
                        <a:rPr lang="fr-FR" sz="1800" b="1" kern="1200" dirty="0">
                          <a:solidFill>
                            <a:schemeClr val="tx1"/>
                          </a:solidFill>
                          <a:effectLst/>
                          <a:latin typeface="+mn-lt"/>
                          <a:ea typeface="+mn-ea"/>
                          <a:cs typeface="+mn-cs"/>
                        </a:rPr>
                        <a:t> : </a:t>
                      </a:r>
                      <a:r>
                        <a:rPr lang="fr-FR" sz="1800" b="1" u="sng" kern="1200" dirty="0">
                          <a:solidFill>
                            <a:schemeClr val="tx1"/>
                          </a:solidFill>
                          <a:effectLst/>
                          <a:latin typeface="+mn-lt"/>
                          <a:ea typeface="+mn-ea"/>
                          <a:cs typeface="+mn-cs"/>
                        </a:rPr>
                        <a:t> Moins de 6 ans à Moins de 14 ans et F15 </a:t>
                      </a:r>
                      <a:endParaRPr lang="fr-FR" sz="1800" b="1" kern="1200" dirty="0">
                        <a:solidFill>
                          <a:schemeClr val="tx1"/>
                        </a:solidFill>
                        <a:effectLst/>
                        <a:latin typeface="+mn-lt"/>
                        <a:ea typeface="+mn-ea"/>
                        <a:cs typeface="+mn-cs"/>
                      </a:endParaRPr>
                    </a:p>
                    <a:p>
                      <a:pPr algn="just"/>
                      <a:r>
                        <a:rPr lang="fr-FR" sz="1800" b="1" u="sng" kern="1200" dirty="0">
                          <a:solidFill>
                            <a:schemeClr val="tx1"/>
                          </a:solidFill>
                          <a:effectLst/>
                          <a:latin typeface="+mn-lt"/>
                          <a:ea typeface="+mn-ea"/>
                          <a:cs typeface="+mn-cs"/>
                        </a:rPr>
                        <a:t>AFFILIATION – RENOUVELLEMENT – MUTATION</a:t>
                      </a:r>
                      <a:r>
                        <a:rPr lang="fr-FR" sz="1800" b="1" kern="1200" dirty="0">
                          <a:solidFill>
                            <a:schemeClr val="tx1"/>
                          </a:solidFill>
                          <a:effectLst/>
                          <a:latin typeface="+mn-lt"/>
                          <a:ea typeface="+mn-ea"/>
                          <a:cs typeface="+mn-cs"/>
                        </a:rPr>
                        <a:t> : Questionnaire de santé</a:t>
                      </a:r>
                    </a:p>
                    <a:p>
                      <a:pPr algn="just"/>
                      <a:r>
                        <a:rPr lang="fr-FR" sz="1800" b="1" kern="1200" dirty="0">
                          <a:solidFill>
                            <a:schemeClr val="tx1"/>
                          </a:solidFill>
                          <a:effectLst/>
                          <a:latin typeface="+mn-lt"/>
                          <a:ea typeface="+mn-ea"/>
                          <a:cs typeface="+mn-cs"/>
                        </a:rPr>
                        <a:t>Copie du livret de famille ou carte d’identité RECTO VERSO</a:t>
                      </a:r>
                    </a:p>
                    <a:p>
                      <a:pPr algn="just"/>
                      <a:endParaRPr lang="fr-FR" sz="1800" b="1" kern="1200" dirty="0">
                        <a:solidFill>
                          <a:schemeClr val="tx1"/>
                        </a:solidFill>
                        <a:effectLst/>
                        <a:latin typeface="+mn-lt"/>
                        <a:ea typeface="+mn-ea"/>
                        <a:cs typeface="+mn-cs"/>
                      </a:endParaRPr>
                    </a:p>
                    <a:p>
                      <a:pPr algn="just"/>
                      <a:r>
                        <a:rPr lang="fr-FR" sz="1800" b="1" kern="1200" dirty="0">
                          <a:solidFill>
                            <a:schemeClr val="tx1"/>
                          </a:solidFill>
                          <a:effectLst/>
                          <a:latin typeface="+mn-lt"/>
                          <a:ea typeface="+mn-ea"/>
                          <a:cs typeface="+mn-cs"/>
                        </a:rPr>
                        <a:t>1ERE AFFILIATION MASCULIN </a:t>
                      </a:r>
                    </a:p>
                    <a:p>
                      <a:pPr algn="just"/>
                      <a:r>
                        <a:rPr lang="fr-FR" sz="1800" b="1" kern="1200" dirty="0">
                          <a:solidFill>
                            <a:schemeClr val="tx1"/>
                          </a:solidFill>
                          <a:effectLst/>
                          <a:latin typeface="+mn-lt"/>
                          <a:ea typeface="+mn-ea"/>
                          <a:cs typeface="+mn-cs"/>
                        </a:rPr>
                        <a:t>M16 et (M18 né en 2009) - NON 1ERE LIGNE Questionnaire de santé ou CM FFR 2025.2026</a:t>
                      </a:r>
                    </a:p>
                    <a:p>
                      <a:pPr algn="just"/>
                      <a:r>
                        <a:rPr lang="fr-FR" sz="1800" b="1" kern="1200" dirty="0">
                          <a:solidFill>
                            <a:schemeClr val="tx1"/>
                          </a:solidFill>
                          <a:effectLst/>
                          <a:latin typeface="+mn-lt"/>
                          <a:ea typeface="+mn-ea"/>
                          <a:cs typeface="+mn-cs"/>
                        </a:rPr>
                        <a:t>M16 et (M18 né en 2009) –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 Joindre un Certificat médical – Formulaire FFR 2025.2026</a:t>
                      </a:r>
                    </a:p>
                    <a:p>
                      <a:pPr algn="just"/>
                      <a:r>
                        <a:rPr lang="fr-FR" sz="1800" b="1" u="sng" kern="1200" dirty="0">
                          <a:solidFill>
                            <a:schemeClr val="tx1"/>
                          </a:solidFill>
                          <a:effectLst/>
                          <a:latin typeface="+mn-lt"/>
                          <a:ea typeface="+mn-ea"/>
                          <a:cs typeface="+mn-cs"/>
                        </a:rPr>
                        <a:t>M18 : Né en 2007 et 2008</a:t>
                      </a:r>
                      <a:r>
                        <a:rPr lang="fr-FR" sz="1800" b="1" kern="1200" dirty="0">
                          <a:solidFill>
                            <a:schemeClr val="tx1"/>
                          </a:solidFill>
                          <a:effectLst/>
                          <a:latin typeface="+mn-lt"/>
                          <a:ea typeface="+mn-ea"/>
                          <a:cs typeface="+mn-cs"/>
                        </a:rPr>
                        <a:t> (Majorité dans la saison 2025.2026) Joindre un certificat médical- FFR 2025.2026.  </a:t>
                      </a:r>
                      <a:r>
                        <a:rPr lang="fr-FR" sz="1800" b="1" u="sng" kern="1200" dirty="0">
                          <a:solidFill>
                            <a:schemeClr val="tx1"/>
                          </a:solidFill>
                          <a:effectLst/>
                          <a:latin typeface="+mn-lt"/>
                          <a:ea typeface="+mn-ea"/>
                          <a:cs typeface="+mn-cs"/>
                        </a:rPr>
                        <a:t>PHOTO RECENTE DU DEMANDEUR</a:t>
                      </a:r>
                    </a:p>
                  </a:txBody>
                  <a:tcPr>
                    <a:solidFill>
                      <a:schemeClr val="accent4">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1ERE AFFILIATION MASCULIN </a:t>
                      </a:r>
                      <a:endParaRPr lang="fr-FR" sz="1800" b="1" u="sng" kern="1200" dirty="0">
                        <a:solidFill>
                          <a:schemeClr val="tx1"/>
                        </a:solidFill>
                        <a:effectLst/>
                        <a:latin typeface="+mn-lt"/>
                        <a:ea typeface="+mn-ea"/>
                        <a:cs typeface="+mn-cs"/>
                      </a:endParaRPr>
                    </a:p>
                    <a:p>
                      <a:pPr algn="just"/>
                      <a:r>
                        <a:rPr lang="fr-FR" sz="1800" b="1" u="sng" kern="1200" dirty="0">
                          <a:solidFill>
                            <a:schemeClr val="tx1"/>
                          </a:solidFill>
                          <a:effectLst/>
                          <a:latin typeface="+mn-lt"/>
                          <a:ea typeface="+mn-ea"/>
                          <a:cs typeface="+mn-cs"/>
                        </a:rPr>
                        <a:t>1PLUS DE 18 ANS : Joindre Certificat médical formulaire FFR 2025.2026</a:t>
                      </a:r>
                    </a:p>
                    <a:p>
                      <a:pPr algn="just"/>
                      <a:endParaRPr lang="fr-FR" sz="1800" b="1" u="sng" kern="1200" dirty="0">
                        <a:solidFill>
                          <a:schemeClr val="tx1"/>
                        </a:solidFill>
                        <a:effectLst/>
                        <a:latin typeface="+mn-lt"/>
                        <a:ea typeface="+mn-ea"/>
                        <a:cs typeface="+mn-cs"/>
                      </a:endParaRPr>
                    </a:p>
                    <a:p>
                      <a:pPr algn="just"/>
                      <a:r>
                        <a:rPr lang="fr-FR" sz="1800" b="1" u="sng" kern="1200" dirty="0">
                          <a:solidFill>
                            <a:schemeClr val="tx1"/>
                          </a:solidFill>
                          <a:effectLst/>
                          <a:latin typeface="+mn-lt"/>
                          <a:ea typeface="+mn-ea"/>
                          <a:cs typeface="+mn-cs"/>
                        </a:rPr>
                        <a:t>RENOUVELLEMENT</a:t>
                      </a:r>
                    </a:p>
                    <a:p>
                      <a:pPr algn="just"/>
                      <a:endParaRPr lang="fr-FR" sz="1800" b="1" u="sng" kern="1200" dirty="0">
                        <a:solidFill>
                          <a:schemeClr val="tx1"/>
                        </a:solidFill>
                        <a:effectLst/>
                        <a:latin typeface="+mn-lt"/>
                        <a:ea typeface="+mn-ea"/>
                        <a:cs typeface="+mn-cs"/>
                      </a:endParaRPr>
                    </a:p>
                    <a:p>
                      <a:pPr algn="just"/>
                      <a:r>
                        <a:rPr lang="fr-FR" sz="1800" b="1" kern="1200" dirty="0">
                          <a:solidFill>
                            <a:schemeClr val="tx1"/>
                          </a:solidFill>
                          <a:effectLst/>
                          <a:latin typeface="+mn-lt"/>
                          <a:ea typeface="+mn-ea"/>
                          <a:cs typeface="+mn-cs"/>
                        </a:rPr>
                        <a:t>PLUS DE 18 ANS NON 1ERE LIGNE (Moins de 35 ans) : Attester le questionnaire de santé si CM moins de 5 ans, +35 ans CM moins de 3 ans</a:t>
                      </a:r>
                    </a:p>
                    <a:p>
                      <a:pPr algn="just"/>
                      <a:endParaRPr lang="fr-FR" sz="1800" b="1" kern="1200" dirty="0">
                        <a:solidFill>
                          <a:schemeClr val="tx1"/>
                        </a:solidFill>
                        <a:effectLst/>
                        <a:latin typeface="+mn-lt"/>
                        <a:ea typeface="+mn-ea"/>
                        <a:cs typeface="+mn-cs"/>
                      </a:endParaRPr>
                    </a:p>
                    <a:p>
                      <a:pPr algn="just"/>
                      <a:r>
                        <a:rPr lang="fr-FR" sz="1800" b="1" kern="1200" dirty="0">
                          <a:solidFill>
                            <a:schemeClr val="tx1"/>
                          </a:solidFill>
                          <a:effectLst/>
                          <a:latin typeface="+mn-lt"/>
                          <a:ea typeface="+mn-ea"/>
                          <a:cs typeface="+mn-cs"/>
                        </a:rPr>
                        <a:t>PLUS DE 18 ANS 1ERE LIGNE – </a:t>
                      </a:r>
                      <a:r>
                        <a:rPr lang="fr-FR" sz="1800" b="1" u="sng" kern="1200" dirty="0">
                          <a:solidFill>
                            <a:schemeClr val="tx1"/>
                          </a:solidFill>
                          <a:effectLst/>
                          <a:latin typeface="+mn-lt"/>
                          <a:ea typeface="+mn-ea"/>
                          <a:cs typeface="+mn-cs"/>
                        </a:rPr>
                        <a:t>JOINDRE UN CERTIFICAT MEDICAL DE MOINS</a:t>
                      </a:r>
                      <a:r>
                        <a:rPr lang="fr-FR" sz="1800" b="1" kern="1200" dirty="0">
                          <a:solidFill>
                            <a:schemeClr val="tx1"/>
                          </a:solidFill>
                          <a:effectLst/>
                          <a:latin typeface="+mn-lt"/>
                          <a:ea typeface="+mn-ea"/>
                          <a:cs typeface="+mn-cs"/>
                        </a:rPr>
                        <a:t> D’UN AN A LA DATE DE LA DEMANDE </a:t>
                      </a:r>
                    </a:p>
                  </a:txBody>
                  <a:tcPr>
                    <a:solidFill>
                      <a:schemeClr val="accent4">
                        <a:lumMod val="40000"/>
                        <a:lumOff val="60000"/>
                      </a:schemeClr>
                    </a:solidFill>
                  </a:tcPr>
                </a:tc>
                <a:extLst>
                  <a:ext uri="{0D108BD9-81ED-4DB2-BD59-A6C34878D82A}">
                    <a16:rowId xmlns:a16="http://schemas.microsoft.com/office/drawing/2014/main" val="15151701"/>
                  </a:ext>
                </a:extLst>
              </a:tr>
            </a:tbl>
          </a:graphicData>
        </a:graphic>
      </p:graphicFrame>
      <p:sp>
        <p:nvSpPr>
          <p:cNvPr id="2" name="Titre 1">
            <a:extLst>
              <a:ext uri="{FF2B5EF4-FFF2-40B4-BE49-F238E27FC236}">
                <a16:creationId xmlns:a16="http://schemas.microsoft.com/office/drawing/2014/main" id="{9CF5B278-5176-EF20-FE20-AB596E141B2C}"/>
              </a:ext>
            </a:extLst>
          </p:cNvPr>
          <p:cNvSpPr>
            <a:spLocks noGrp="1"/>
          </p:cNvSpPr>
          <p:nvPr>
            <p:ph type="title"/>
          </p:nvPr>
        </p:nvSpPr>
        <p:spPr>
          <a:xfrm>
            <a:off x="3277738" y="639315"/>
            <a:ext cx="8610600" cy="1293028"/>
          </a:xfrm>
        </p:spPr>
        <p:txBody>
          <a:bodyPr>
            <a:normAutofit/>
          </a:bodyPr>
          <a:lstStyle/>
          <a:p>
            <a:pPr algn="ctr"/>
            <a:r>
              <a:rPr lang="fr-FR" sz="2400" b="1" dirty="0"/>
              <a:t>Assouplissement du processus de délivrance des licences</a:t>
            </a:r>
            <a:endParaRPr lang="fr-FR" sz="2400" dirty="0"/>
          </a:p>
        </p:txBody>
      </p:sp>
    </p:spTree>
    <p:extLst>
      <p:ext uri="{BB962C8B-B14F-4D97-AF65-F5344CB8AC3E}">
        <p14:creationId xmlns:p14="http://schemas.microsoft.com/office/powerpoint/2010/main" val="385098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E684F-3BF8-71EE-D2DA-2658875735EB}"/>
            </a:ext>
          </a:extLst>
        </p:cNvPr>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F33F3A0D-5D6C-333D-AA80-7A87FF6ACA42}"/>
              </a:ext>
            </a:extLst>
          </p:cNvPr>
          <p:cNvGraphicFramePr>
            <a:graphicFrameLocks noGrp="1"/>
          </p:cNvGraphicFramePr>
          <p:nvPr>
            <p:extLst>
              <p:ext uri="{D42A27DB-BD31-4B8C-83A1-F6EECF244321}">
                <p14:modId xmlns:p14="http://schemas.microsoft.com/office/powerpoint/2010/main" val="2800144443"/>
              </p:ext>
            </p:extLst>
          </p:nvPr>
        </p:nvGraphicFramePr>
        <p:xfrm>
          <a:off x="956388" y="698504"/>
          <a:ext cx="10582788" cy="401211"/>
        </p:xfrm>
        <a:graphic>
          <a:graphicData uri="http://schemas.openxmlformats.org/drawingml/2006/table">
            <a:tbl>
              <a:tblPr firstRow="1" bandRow="1">
                <a:tableStyleId>{5C22544A-7EE6-4342-B048-85BDC9FD1C3A}</a:tableStyleId>
              </a:tblPr>
              <a:tblGrid>
                <a:gridCol w="5291394">
                  <a:extLst>
                    <a:ext uri="{9D8B030D-6E8A-4147-A177-3AD203B41FA5}">
                      <a16:colId xmlns:a16="http://schemas.microsoft.com/office/drawing/2014/main" val="3235064880"/>
                    </a:ext>
                  </a:extLst>
                </a:gridCol>
                <a:gridCol w="5291394">
                  <a:extLst>
                    <a:ext uri="{9D8B030D-6E8A-4147-A177-3AD203B41FA5}">
                      <a16:colId xmlns:a16="http://schemas.microsoft.com/office/drawing/2014/main" val="2103303079"/>
                    </a:ext>
                  </a:extLst>
                </a:gridCol>
              </a:tblGrid>
              <a:tr h="401211">
                <a:tc>
                  <a:txBody>
                    <a:bodyPr/>
                    <a:lstStyle/>
                    <a:p>
                      <a:pPr algn="ctr"/>
                      <a:r>
                        <a:rPr lang="fr-FR" dirty="0"/>
                        <a:t>PERSONNES MINEURES</a:t>
                      </a:r>
                    </a:p>
                  </a:txBody>
                  <a:tcPr/>
                </a:tc>
                <a:tc>
                  <a:txBody>
                    <a:bodyPr/>
                    <a:lstStyle/>
                    <a:p>
                      <a:pPr algn="ctr"/>
                      <a:r>
                        <a:rPr lang="fr-FR" dirty="0"/>
                        <a:t>PERSONNES MAJEURES</a:t>
                      </a:r>
                    </a:p>
                  </a:txBody>
                  <a:tcPr/>
                </a:tc>
                <a:extLst>
                  <a:ext uri="{0D108BD9-81ED-4DB2-BD59-A6C34878D82A}">
                    <a16:rowId xmlns:a16="http://schemas.microsoft.com/office/drawing/2014/main" val="1391813842"/>
                  </a:ext>
                </a:extLst>
              </a:tr>
            </a:tbl>
          </a:graphicData>
        </a:graphic>
      </p:graphicFrame>
      <p:graphicFrame>
        <p:nvGraphicFramePr>
          <p:cNvPr id="7" name="Tableau 6">
            <a:extLst>
              <a:ext uri="{FF2B5EF4-FFF2-40B4-BE49-F238E27FC236}">
                <a16:creationId xmlns:a16="http://schemas.microsoft.com/office/drawing/2014/main" id="{9F24A8CA-296D-30EA-4AA1-698A2A4D91CD}"/>
              </a:ext>
            </a:extLst>
          </p:cNvPr>
          <p:cNvGraphicFramePr>
            <a:graphicFrameLocks noGrp="1"/>
          </p:cNvGraphicFramePr>
          <p:nvPr>
            <p:extLst>
              <p:ext uri="{D42A27DB-BD31-4B8C-83A1-F6EECF244321}">
                <p14:modId xmlns:p14="http://schemas.microsoft.com/office/powerpoint/2010/main" val="498702032"/>
              </p:ext>
            </p:extLst>
          </p:nvPr>
        </p:nvGraphicFramePr>
        <p:xfrm>
          <a:off x="956388" y="1099715"/>
          <a:ext cx="10582788" cy="5577840"/>
        </p:xfrm>
        <a:graphic>
          <a:graphicData uri="http://schemas.openxmlformats.org/drawingml/2006/table">
            <a:tbl>
              <a:tblPr firstRow="1" bandRow="1">
                <a:tableStyleId>{5C22544A-7EE6-4342-B048-85BDC9FD1C3A}</a:tableStyleId>
              </a:tblPr>
              <a:tblGrid>
                <a:gridCol w="5291394">
                  <a:extLst>
                    <a:ext uri="{9D8B030D-6E8A-4147-A177-3AD203B41FA5}">
                      <a16:colId xmlns:a16="http://schemas.microsoft.com/office/drawing/2014/main" val="1725498375"/>
                    </a:ext>
                  </a:extLst>
                </a:gridCol>
                <a:gridCol w="5291394">
                  <a:extLst>
                    <a:ext uri="{9D8B030D-6E8A-4147-A177-3AD203B41FA5}">
                      <a16:colId xmlns:a16="http://schemas.microsoft.com/office/drawing/2014/main" val="1365362074"/>
                    </a:ext>
                  </a:extLst>
                </a:gridCol>
              </a:tblGrid>
              <a:tr h="2310581">
                <a:tc>
                  <a:txBody>
                    <a:bodyPr/>
                    <a:lstStyle/>
                    <a:p>
                      <a:pPr algn="just"/>
                      <a:r>
                        <a:rPr lang="fr-FR" sz="1800" b="1" u="sng" kern="1200" dirty="0">
                          <a:solidFill>
                            <a:schemeClr val="tx1"/>
                          </a:solidFill>
                          <a:effectLst/>
                          <a:latin typeface="+mn-lt"/>
                          <a:ea typeface="+mn-ea"/>
                          <a:cs typeface="+mn-cs"/>
                        </a:rPr>
                        <a:t>RENOUVELLEMENT   </a:t>
                      </a:r>
                      <a:endParaRPr lang="fr-FR" sz="1800" b="1" kern="1200" dirty="0">
                        <a:solidFill>
                          <a:schemeClr val="tx1"/>
                        </a:solidFill>
                        <a:effectLst/>
                        <a:latin typeface="+mn-lt"/>
                        <a:ea typeface="+mn-ea"/>
                        <a:cs typeface="+mn-cs"/>
                      </a:endParaRPr>
                    </a:p>
                    <a:p>
                      <a:pPr algn="just"/>
                      <a:r>
                        <a:rPr lang="fr-FR" sz="1800" b="1" u="sng" kern="1200" dirty="0">
                          <a:solidFill>
                            <a:schemeClr val="tx1"/>
                          </a:solidFill>
                          <a:effectLst/>
                          <a:latin typeface="+mn-lt"/>
                          <a:ea typeface="+mn-ea"/>
                          <a:cs typeface="+mn-cs"/>
                        </a:rPr>
                        <a:t>M16 : Non 1</a:t>
                      </a:r>
                      <a:r>
                        <a:rPr lang="fr-FR" sz="1800" b="1" u="sng" kern="1200" baseline="30000" dirty="0">
                          <a:solidFill>
                            <a:schemeClr val="tx1"/>
                          </a:solidFill>
                          <a:effectLst/>
                          <a:latin typeface="+mn-lt"/>
                          <a:ea typeface="+mn-ea"/>
                          <a:cs typeface="+mn-cs"/>
                        </a:rPr>
                        <a:t>ère</a:t>
                      </a:r>
                      <a:r>
                        <a:rPr lang="fr-FR" sz="1800" b="1" u="sng" kern="1200" dirty="0">
                          <a:solidFill>
                            <a:schemeClr val="tx1"/>
                          </a:solidFill>
                          <a:effectLst/>
                          <a:latin typeface="+mn-lt"/>
                          <a:ea typeface="+mn-ea"/>
                          <a:cs typeface="+mn-cs"/>
                        </a:rPr>
                        <a:t> Ligne</a:t>
                      </a:r>
                      <a:r>
                        <a:rPr lang="fr-FR" sz="1800" b="1" kern="1200" dirty="0">
                          <a:solidFill>
                            <a:schemeClr val="tx1"/>
                          </a:solidFill>
                          <a:effectLst/>
                          <a:latin typeface="+mn-lt"/>
                          <a:ea typeface="+mn-ea"/>
                          <a:cs typeface="+mn-cs"/>
                        </a:rPr>
                        <a:t> – Attester le questionnaire de santé ou Certificat Médical rugby compétitions de moins de 6 mois sinon CM Formulaire FFR 2025.2026</a:t>
                      </a:r>
                    </a:p>
                    <a:p>
                      <a:pPr algn="just"/>
                      <a:r>
                        <a:rPr lang="fr-FR" sz="1800" b="1" kern="1200" dirty="0">
                          <a:solidFill>
                            <a:schemeClr val="tx1"/>
                          </a:solidFill>
                          <a:effectLst/>
                          <a:latin typeface="+mn-lt"/>
                          <a:ea typeface="+mn-ea"/>
                          <a:cs typeface="+mn-cs"/>
                        </a:rPr>
                        <a:t>M16 :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 Joindre un certificat médical. Formulaire 2025.2026</a:t>
                      </a:r>
                    </a:p>
                    <a:p>
                      <a:pPr algn="just"/>
                      <a:r>
                        <a:rPr lang="fr-FR" sz="1800" b="1" u="sng" kern="1200" dirty="0">
                          <a:solidFill>
                            <a:schemeClr val="tx1"/>
                          </a:solidFill>
                          <a:effectLst/>
                          <a:latin typeface="+mn-lt"/>
                          <a:ea typeface="+mn-ea"/>
                          <a:cs typeface="+mn-cs"/>
                        </a:rPr>
                        <a:t>(M18 né en 2009)</a:t>
                      </a:r>
                      <a:r>
                        <a:rPr lang="fr-FR" sz="1800" b="1" kern="1200" dirty="0">
                          <a:solidFill>
                            <a:schemeClr val="tx1"/>
                          </a:solidFill>
                          <a:effectLst/>
                          <a:latin typeface="+mn-lt"/>
                          <a:ea typeface="+mn-ea"/>
                          <a:cs typeface="+mn-cs"/>
                        </a:rPr>
                        <a:t> : Non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 Attester le questionnaire de santé ou Certificat Médical daté de moins de 6 mois à la date de la demande, sinon CM FORMULAIRE FFR 2025.2026</a:t>
                      </a:r>
                    </a:p>
                    <a:p>
                      <a:pPr algn="just"/>
                      <a:r>
                        <a:rPr lang="fr-FR" sz="1800" b="1" kern="1200" dirty="0">
                          <a:solidFill>
                            <a:schemeClr val="tx1"/>
                          </a:solidFill>
                          <a:effectLst/>
                          <a:latin typeface="+mn-lt"/>
                          <a:ea typeface="+mn-ea"/>
                          <a:cs typeface="+mn-cs"/>
                        </a:rPr>
                        <a:t>(M18 né en 2009</a:t>
                      </a:r>
                      <a:r>
                        <a:rPr lang="fr-FR" sz="1800" b="1" u="sng" kern="1200" dirty="0">
                          <a:solidFill>
                            <a:schemeClr val="tx1"/>
                          </a:solidFill>
                          <a:effectLst/>
                          <a:latin typeface="+mn-lt"/>
                          <a:ea typeface="+mn-ea"/>
                          <a:cs typeface="+mn-cs"/>
                        </a:rPr>
                        <a:t>)</a:t>
                      </a:r>
                      <a:r>
                        <a:rPr lang="fr-FR" sz="1800" b="1" kern="1200" dirty="0">
                          <a:solidFill>
                            <a:schemeClr val="tx1"/>
                          </a:solidFill>
                          <a:effectLst/>
                          <a:latin typeface="+mn-lt"/>
                          <a:ea typeface="+mn-ea"/>
                          <a:cs typeface="+mn-cs"/>
                        </a:rPr>
                        <a:t> </a:t>
                      </a:r>
                      <a:r>
                        <a:rPr lang="fr-FR" sz="1800" b="1" u="sng" kern="1200" dirty="0">
                          <a:solidFill>
                            <a:schemeClr val="tx1"/>
                          </a:solidFill>
                          <a:effectLst/>
                          <a:latin typeface="+mn-lt"/>
                          <a:ea typeface="+mn-ea"/>
                          <a:cs typeface="+mn-cs"/>
                        </a:rPr>
                        <a:t>1</a:t>
                      </a:r>
                      <a:r>
                        <a:rPr lang="fr-FR" sz="1800" b="1" u="sng" kern="1200" baseline="30000" dirty="0">
                          <a:solidFill>
                            <a:schemeClr val="tx1"/>
                          </a:solidFill>
                          <a:effectLst/>
                          <a:latin typeface="+mn-lt"/>
                          <a:ea typeface="+mn-ea"/>
                          <a:cs typeface="+mn-cs"/>
                        </a:rPr>
                        <a:t>ère</a:t>
                      </a:r>
                      <a:r>
                        <a:rPr lang="fr-FR" sz="1800" b="1" u="sng" kern="1200" dirty="0">
                          <a:solidFill>
                            <a:schemeClr val="tx1"/>
                          </a:solidFill>
                          <a:effectLst/>
                          <a:latin typeface="+mn-lt"/>
                          <a:ea typeface="+mn-ea"/>
                          <a:cs typeface="+mn-cs"/>
                        </a:rPr>
                        <a:t> LIGNE - Joindre un Certificat Médical</a:t>
                      </a:r>
                      <a:r>
                        <a:rPr lang="fr-FR" sz="1800" b="1" kern="1200" dirty="0">
                          <a:solidFill>
                            <a:schemeClr val="tx1"/>
                          </a:solidFill>
                          <a:effectLst/>
                          <a:latin typeface="+mn-lt"/>
                          <a:ea typeface="+mn-ea"/>
                          <a:cs typeface="+mn-cs"/>
                        </a:rPr>
                        <a:t>. Formulaire FFR 2025.2026</a:t>
                      </a:r>
                    </a:p>
                    <a:p>
                      <a:pPr algn="just"/>
                      <a:r>
                        <a:rPr lang="fr-FR" sz="1800" b="1" kern="1200" dirty="0">
                          <a:solidFill>
                            <a:schemeClr val="tx1"/>
                          </a:solidFill>
                          <a:effectLst/>
                          <a:latin typeface="+mn-lt"/>
                          <a:ea typeface="+mn-ea"/>
                          <a:cs typeface="+mn-cs"/>
                        </a:rPr>
                        <a:t>M18 : Né en 2007 et 2008 (Majorité dans la saison 2025/2026) – Joindre un Certificat Médical formulaire FFR 2025.2026, -même mineur en début de Saison – </a:t>
                      </a:r>
                      <a:r>
                        <a:rPr lang="fr-FR" sz="1800" b="1" u="sng" kern="1200" dirty="0">
                          <a:solidFill>
                            <a:schemeClr val="tx1"/>
                          </a:solidFill>
                          <a:effectLst/>
                          <a:latin typeface="+mn-lt"/>
                          <a:ea typeface="+mn-ea"/>
                          <a:cs typeface="+mn-cs"/>
                        </a:rPr>
                        <a:t>JOINDRE UNE PHOTO RECENTE</a:t>
                      </a:r>
                      <a:endParaRPr lang="fr-FR" sz="1800" b="1" kern="1200" dirty="0">
                        <a:solidFill>
                          <a:schemeClr val="tx1"/>
                        </a:solidFill>
                        <a:effectLst/>
                        <a:latin typeface="+mn-lt"/>
                        <a:ea typeface="+mn-ea"/>
                        <a:cs typeface="+mn-cs"/>
                      </a:endParaRPr>
                    </a:p>
                    <a:p>
                      <a:endParaRPr lang="fr-FR" sz="1800" b="1" kern="1200" dirty="0">
                        <a:solidFill>
                          <a:schemeClr val="tx1"/>
                        </a:solidFill>
                        <a:effectLst/>
                        <a:latin typeface="+mn-lt"/>
                        <a:ea typeface="+mn-ea"/>
                        <a:cs typeface="+mn-cs"/>
                      </a:endParaRPr>
                    </a:p>
                  </a:txBody>
                  <a:tcPr>
                    <a:solidFill>
                      <a:schemeClr val="accent4">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1ERE AFFILIATION   FEMININ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F+18 : Certificat médical – Formulaire FFR 2025.2026</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mn-lt"/>
                          <a:ea typeface="+mn-ea"/>
                          <a:cs typeface="+mn-cs"/>
                        </a:rPr>
                        <a:t>Renouvellement</a:t>
                      </a:r>
                    </a:p>
                    <a:p>
                      <a:pPr algn="just"/>
                      <a:r>
                        <a:rPr lang="fr-FR" sz="1800" b="1" kern="1200" dirty="0">
                          <a:solidFill>
                            <a:schemeClr val="tx1"/>
                          </a:solidFill>
                          <a:effectLst/>
                          <a:latin typeface="+mn-lt"/>
                          <a:ea typeface="+mn-ea"/>
                          <a:cs typeface="+mn-cs"/>
                        </a:rPr>
                        <a:t>F+18 (Moins de 35 ans) : Non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 Attester le questionnaire de santé si CM moins de 5 ans</a:t>
                      </a:r>
                    </a:p>
                    <a:p>
                      <a:pPr algn="just"/>
                      <a:r>
                        <a:rPr lang="fr-FR" sz="1800" b="1" kern="1200" dirty="0">
                          <a:solidFill>
                            <a:schemeClr val="tx1"/>
                          </a:solidFill>
                          <a:effectLst/>
                          <a:latin typeface="+mn-lt"/>
                          <a:ea typeface="+mn-ea"/>
                          <a:cs typeface="+mn-cs"/>
                        </a:rPr>
                        <a:t>F+18 :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 Joindre un Certificat Médical de </a:t>
                      </a:r>
                      <a:r>
                        <a:rPr lang="fr-FR" sz="1800" b="1" u="sng" kern="1200" dirty="0">
                          <a:solidFill>
                            <a:schemeClr val="tx1"/>
                          </a:solidFill>
                          <a:effectLst/>
                          <a:latin typeface="+mn-lt"/>
                          <a:ea typeface="+mn-ea"/>
                          <a:cs typeface="+mn-cs"/>
                        </a:rPr>
                        <a:t>moins d’un an à la date de la demande</a:t>
                      </a:r>
                      <a:endParaRPr lang="fr-FR" sz="18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mn-lt"/>
                        <a:ea typeface="+mn-ea"/>
                        <a:cs typeface="+mn-cs"/>
                      </a:endParaRPr>
                    </a:p>
                    <a:p>
                      <a:pPr algn="just"/>
                      <a:endParaRPr lang="fr-FR" sz="1800" b="1" kern="1200" dirty="0">
                        <a:solidFill>
                          <a:schemeClr val="tx1"/>
                        </a:solidFill>
                        <a:effectLst/>
                        <a:latin typeface="+mn-lt"/>
                        <a:ea typeface="+mn-ea"/>
                        <a:cs typeface="+mn-cs"/>
                      </a:endParaRPr>
                    </a:p>
                    <a:p>
                      <a:endParaRPr lang="fr-FR" sz="1800" b="1" kern="1200" dirty="0">
                        <a:solidFill>
                          <a:schemeClr val="tx1"/>
                        </a:solidFill>
                        <a:effectLst/>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15151701"/>
                  </a:ext>
                </a:extLst>
              </a:tr>
            </a:tbl>
          </a:graphicData>
        </a:graphic>
      </p:graphicFrame>
    </p:spTree>
    <p:extLst>
      <p:ext uri="{BB962C8B-B14F-4D97-AF65-F5344CB8AC3E}">
        <p14:creationId xmlns:p14="http://schemas.microsoft.com/office/powerpoint/2010/main" val="21400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EB12-4881-735A-8EC3-45E762D998DF}"/>
            </a:ext>
          </a:extLst>
        </p:cNvPr>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C6272DBF-652A-B5FF-2D61-F5015C1F5F69}"/>
              </a:ext>
            </a:extLst>
          </p:cNvPr>
          <p:cNvGraphicFramePr>
            <a:graphicFrameLocks noGrp="1"/>
          </p:cNvGraphicFramePr>
          <p:nvPr/>
        </p:nvGraphicFramePr>
        <p:xfrm>
          <a:off x="956388" y="1743533"/>
          <a:ext cx="10582788" cy="401211"/>
        </p:xfrm>
        <a:graphic>
          <a:graphicData uri="http://schemas.openxmlformats.org/drawingml/2006/table">
            <a:tbl>
              <a:tblPr firstRow="1" bandRow="1">
                <a:tableStyleId>{5C22544A-7EE6-4342-B048-85BDC9FD1C3A}</a:tableStyleId>
              </a:tblPr>
              <a:tblGrid>
                <a:gridCol w="5291394">
                  <a:extLst>
                    <a:ext uri="{9D8B030D-6E8A-4147-A177-3AD203B41FA5}">
                      <a16:colId xmlns:a16="http://schemas.microsoft.com/office/drawing/2014/main" val="3235064880"/>
                    </a:ext>
                  </a:extLst>
                </a:gridCol>
                <a:gridCol w="5291394">
                  <a:extLst>
                    <a:ext uri="{9D8B030D-6E8A-4147-A177-3AD203B41FA5}">
                      <a16:colId xmlns:a16="http://schemas.microsoft.com/office/drawing/2014/main" val="2103303079"/>
                    </a:ext>
                  </a:extLst>
                </a:gridCol>
              </a:tblGrid>
              <a:tr h="401211">
                <a:tc>
                  <a:txBody>
                    <a:bodyPr/>
                    <a:lstStyle/>
                    <a:p>
                      <a:pPr algn="ctr"/>
                      <a:r>
                        <a:rPr lang="fr-FR" dirty="0"/>
                        <a:t>PERSONNES MINEURES</a:t>
                      </a:r>
                    </a:p>
                  </a:txBody>
                  <a:tcPr/>
                </a:tc>
                <a:tc>
                  <a:txBody>
                    <a:bodyPr/>
                    <a:lstStyle/>
                    <a:p>
                      <a:pPr algn="ctr"/>
                      <a:r>
                        <a:rPr lang="fr-FR" dirty="0"/>
                        <a:t>PERSONNES MAJEURES</a:t>
                      </a:r>
                    </a:p>
                  </a:txBody>
                  <a:tcPr/>
                </a:tc>
                <a:extLst>
                  <a:ext uri="{0D108BD9-81ED-4DB2-BD59-A6C34878D82A}">
                    <a16:rowId xmlns:a16="http://schemas.microsoft.com/office/drawing/2014/main" val="1391813842"/>
                  </a:ext>
                </a:extLst>
              </a:tr>
            </a:tbl>
          </a:graphicData>
        </a:graphic>
      </p:graphicFrame>
      <p:graphicFrame>
        <p:nvGraphicFramePr>
          <p:cNvPr id="7" name="Tableau 6">
            <a:extLst>
              <a:ext uri="{FF2B5EF4-FFF2-40B4-BE49-F238E27FC236}">
                <a16:creationId xmlns:a16="http://schemas.microsoft.com/office/drawing/2014/main" id="{7DC16152-B10A-86BE-214A-F451D2533F7F}"/>
              </a:ext>
            </a:extLst>
          </p:cNvPr>
          <p:cNvGraphicFramePr>
            <a:graphicFrameLocks noGrp="1"/>
          </p:cNvGraphicFramePr>
          <p:nvPr>
            <p:extLst>
              <p:ext uri="{D42A27DB-BD31-4B8C-83A1-F6EECF244321}">
                <p14:modId xmlns:p14="http://schemas.microsoft.com/office/powerpoint/2010/main" val="757064681"/>
              </p:ext>
            </p:extLst>
          </p:nvPr>
        </p:nvGraphicFramePr>
        <p:xfrm>
          <a:off x="956388" y="2132045"/>
          <a:ext cx="10582788" cy="4206240"/>
        </p:xfrm>
        <a:graphic>
          <a:graphicData uri="http://schemas.openxmlformats.org/drawingml/2006/table">
            <a:tbl>
              <a:tblPr firstRow="1" bandRow="1">
                <a:tableStyleId>{5C22544A-7EE6-4342-B048-85BDC9FD1C3A}</a:tableStyleId>
              </a:tblPr>
              <a:tblGrid>
                <a:gridCol w="5291394">
                  <a:extLst>
                    <a:ext uri="{9D8B030D-6E8A-4147-A177-3AD203B41FA5}">
                      <a16:colId xmlns:a16="http://schemas.microsoft.com/office/drawing/2014/main" val="1725498375"/>
                    </a:ext>
                  </a:extLst>
                </a:gridCol>
                <a:gridCol w="5291394">
                  <a:extLst>
                    <a:ext uri="{9D8B030D-6E8A-4147-A177-3AD203B41FA5}">
                      <a16:colId xmlns:a16="http://schemas.microsoft.com/office/drawing/2014/main" val="1365362074"/>
                    </a:ext>
                  </a:extLst>
                </a:gridCol>
              </a:tblGrid>
              <a:tr h="2310581">
                <a:tc>
                  <a:txBody>
                    <a:bodyPr/>
                    <a:lstStyle/>
                    <a:p>
                      <a:pPr algn="just"/>
                      <a:r>
                        <a:rPr lang="fr-FR" sz="1800" b="1" kern="1200" dirty="0">
                          <a:solidFill>
                            <a:schemeClr val="tx1"/>
                          </a:solidFill>
                          <a:effectLst/>
                          <a:latin typeface="+mn-lt"/>
                          <a:ea typeface="+mn-ea"/>
                          <a:cs typeface="+mn-cs"/>
                        </a:rPr>
                        <a:t>1ERE AFFILIATION   FEMININ</a:t>
                      </a:r>
                    </a:p>
                    <a:p>
                      <a:pPr algn="just"/>
                      <a:r>
                        <a:rPr lang="fr-FR" sz="1800" b="1" kern="1200" dirty="0">
                          <a:solidFill>
                            <a:schemeClr val="tx1"/>
                          </a:solidFill>
                          <a:effectLst/>
                          <a:latin typeface="+mn-lt"/>
                          <a:ea typeface="+mn-ea"/>
                          <a:cs typeface="+mn-cs"/>
                        </a:rPr>
                        <a:t>F-18 née en 2007et 2008 Majeure dans la Saison) - Certificat médical FFR obligatoire 2025.2026</a:t>
                      </a:r>
                    </a:p>
                    <a:p>
                      <a:pPr algn="just"/>
                      <a:r>
                        <a:rPr lang="fr-FR" sz="1800" b="1" kern="1200" dirty="0">
                          <a:solidFill>
                            <a:schemeClr val="tx1"/>
                          </a:solidFill>
                          <a:effectLst/>
                          <a:latin typeface="+mn-lt"/>
                          <a:ea typeface="+mn-ea"/>
                          <a:cs typeface="+mn-cs"/>
                        </a:rPr>
                        <a:t>F-18 née 2009 et 2010 – Attester questionnaire de santé</a:t>
                      </a:r>
                    </a:p>
                    <a:p>
                      <a:pPr algn="just"/>
                      <a:r>
                        <a:rPr lang="fr-FR" sz="1800" b="1" kern="1200" dirty="0">
                          <a:solidFill>
                            <a:schemeClr val="tx1"/>
                          </a:solidFill>
                          <a:effectLst/>
                          <a:latin typeface="+mn-lt"/>
                          <a:ea typeface="+mn-ea"/>
                          <a:cs typeface="+mn-cs"/>
                        </a:rPr>
                        <a:t>F-18 née 2009 et 2010 –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 Certificat Médical FFR 2025.2026</a:t>
                      </a:r>
                    </a:p>
                    <a:p>
                      <a:pPr algn="just"/>
                      <a:endParaRPr lang="fr-FR" sz="1800" b="1" kern="1200" dirty="0">
                        <a:solidFill>
                          <a:schemeClr val="tx1"/>
                        </a:solidFill>
                        <a:effectLst/>
                        <a:latin typeface="+mn-lt"/>
                        <a:ea typeface="+mn-ea"/>
                        <a:cs typeface="+mn-cs"/>
                      </a:endParaRPr>
                    </a:p>
                    <a:p>
                      <a:pPr algn="just"/>
                      <a:r>
                        <a:rPr lang="fr-FR" sz="1800" b="1" kern="1200" dirty="0">
                          <a:solidFill>
                            <a:schemeClr val="tx1"/>
                          </a:solidFill>
                          <a:effectLst/>
                          <a:latin typeface="+mn-lt"/>
                          <a:ea typeface="+mn-ea"/>
                          <a:cs typeface="+mn-cs"/>
                        </a:rPr>
                        <a:t>Renouvellement</a:t>
                      </a:r>
                    </a:p>
                    <a:p>
                      <a:pPr algn="just"/>
                      <a:r>
                        <a:rPr lang="fr-FR" sz="1800" b="1" kern="1200" dirty="0">
                          <a:solidFill>
                            <a:schemeClr val="tx1"/>
                          </a:solidFill>
                          <a:effectLst/>
                          <a:latin typeface="+mn-lt"/>
                          <a:ea typeface="+mn-ea"/>
                          <a:cs typeface="+mn-cs"/>
                        </a:rPr>
                        <a:t>F- 18 née en 2007 et 2008 – Majeure dans la Saison - Certificat médical FFR obligatoire 2025.2026</a:t>
                      </a:r>
                    </a:p>
                    <a:p>
                      <a:pPr algn="just"/>
                      <a:r>
                        <a:rPr lang="fr-FR" sz="1800" b="1" kern="1200" dirty="0">
                          <a:solidFill>
                            <a:schemeClr val="tx1"/>
                          </a:solidFill>
                          <a:effectLst/>
                          <a:latin typeface="+mn-lt"/>
                          <a:ea typeface="+mn-ea"/>
                          <a:cs typeface="+mn-cs"/>
                        </a:rPr>
                        <a:t>F-18 ans née 2029 et 2010 – Non 1</a:t>
                      </a:r>
                      <a:r>
                        <a:rPr lang="fr-FR" sz="1800" b="1" kern="1200" baseline="30000" dirty="0">
                          <a:solidFill>
                            <a:schemeClr val="tx1"/>
                          </a:solidFill>
                          <a:effectLst/>
                          <a:latin typeface="+mn-lt"/>
                          <a:ea typeface="+mn-ea"/>
                          <a:cs typeface="+mn-cs"/>
                        </a:rPr>
                        <a:t>ère</a:t>
                      </a:r>
                      <a:r>
                        <a:rPr lang="fr-FR" sz="1800" b="1" kern="1200" dirty="0">
                          <a:solidFill>
                            <a:schemeClr val="tx1"/>
                          </a:solidFill>
                          <a:effectLst/>
                          <a:latin typeface="+mn-lt"/>
                          <a:ea typeface="+mn-ea"/>
                          <a:cs typeface="+mn-cs"/>
                        </a:rPr>
                        <a:t> Ligne Attester le questionnaire de santé</a:t>
                      </a:r>
                    </a:p>
                  </a:txBody>
                  <a:tcPr>
                    <a:solidFill>
                      <a:schemeClr val="accent4">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mn-lt"/>
                        <a:ea typeface="+mn-ea"/>
                        <a:cs typeface="+mn-cs"/>
                      </a:endParaRPr>
                    </a:p>
                    <a:p>
                      <a:pPr algn="just"/>
                      <a:endParaRPr lang="fr-FR" sz="1800" b="1" kern="1200" dirty="0">
                        <a:solidFill>
                          <a:schemeClr val="tx1"/>
                        </a:solidFill>
                        <a:effectLst/>
                        <a:latin typeface="+mn-lt"/>
                        <a:ea typeface="+mn-ea"/>
                        <a:cs typeface="+mn-cs"/>
                      </a:endParaRPr>
                    </a:p>
                    <a:p>
                      <a:r>
                        <a:rPr lang="fr-FR" sz="1800" b="1" kern="1200" dirty="0">
                          <a:solidFill>
                            <a:schemeClr val="tx1"/>
                          </a:solidFill>
                          <a:effectLst/>
                          <a:latin typeface="+mn-lt"/>
                          <a:ea typeface="+mn-ea"/>
                          <a:cs typeface="+mn-cs"/>
                        </a:rPr>
                        <a:t>/</a:t>
                      </a:r>
                    </a:p>
                  </a:txBody>
                  <a:tcPr>
                    <a:solidFill>
                      <a:schemeClr val="accent4">
                        <a:lumMod val="40000"/>
                        <a:lumOff val="60000"/>
                      </a:schemeClr>
                    </a:solidFill>
                  </a:tcPr>
                </a:tc>
                <a:extLst>
                  <a:ext uri="{0D108BD9-81ED-4DB2-BD59-A6C34878D82A}">
                    <a16:rowId xmlns:a16="http://schemas.microsoft.com/office/drawing/2014/main" val="15151701"/>
                  </a:ext>
                </a:extLst>
              </a:tr>
            </a:tbl>
          </a:graphicData>
        </a:graphic>
      </p:graphicFrame>
      <p:sp>
        <p:nvSpPr>
          <p:cNvPr id="2" name="Titre 1">
            <a:extLst>
              <a:ext uri="{FF2B5EF4-FFF2-40B4-BE49-F238E27FC236}">
                <a16:creationId xmlns:a16="http://schemas.microsoft.com/office/drawing/2014/main" id="{BE8BD906-8461-1917-DCE0-4A286897B953}"/>
              </a:ext>
            </a:extLst>
          </p:cNvPr>
          <p:cNvSpPr>
            <a:spLocks noGrp="1"/>
          </p:cNvSpPr>
          <p:nvPr>
            <p:ph type="title"/>
          </p:nvPr>
        </p:nvSpPr>
        <p:spPr>
          <a:xfrm>
            <a:off x="3277738" y="639315"/>
            <a:ext cx="8610600" cy="1293028"/>
          </a:xfrm>
        </p:spPr>
        <p:txBody>
          <a:bodyPr>
            <a:normAutofit/>
          </a:bodyPr>
          <a:lstStyle/>
          <a:p>
            <a:pPr algn="ctr"/>
            <a:r>
              <a:rPr lang="fr-FR" sz="2400" b="1" dirty="0"/>
              <a:t>Assouplissement du processus de délivrance des licences</a:t>
            </a:r>
            <a:endParaRPr lang="fr-FR" sz="2400" dirty="0"/>
          </a:p>
        </p:txBody>
      </p:sp>
    </p:spTree>
    <p:extLst>
      <p:ext uri="{BB962C8B-B14F-4D97-AF65-F5344CB8AC3E}">
        <p14:creationId xmlns:p14="http://schemas.microsoft.com/office/powerpoint/2010/main" val="129572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BF7D2-47DE-D9A9-68A1-98E5F0FDBD0C}"/>
              </a:ext>
            </a:extLst>
          </p:cNvPr>
          <p:cNvSpPr>
            <a:spLocks noGrp="1"/>
          </p:cNvSpPr>
          <p:nvPr>
            <p:ph type="title"/>
          </p:nvPr>
        </p:nvSpPr>
        <p:spPr/>
        <p:txBody>
          <a:bodyPr/>
          <a:lstStyle/>
          <a:p>
            <a:r>
              <a:rPr lang="fr-FR" b="1" dirty="0"/>
              <a:t>Validation des licences</a:t>
            </a:r>
            <a:endParaRPr lang="fr-FR" dirty="0"/>
          </a:p>
        </p:txBody>
      </p:sp>
      <p:sp>
        <p:nvSpPr>
          <p:cNvPr id="3" name="Espace réservé du contenu 2">
            <a:extLst>
              <a:ext uri="{FF2B5EF4-FFF2-40B4-BE49-F238E27FC236}">
                <a16:creationId xmlns:a16="http://schemas.microsoft.com/office/drawing/2014/main" id="{7FC2D511-9E78-9B03-5D57-C5B687BDCBBB}"/>
              </a:ext>
            </a:extLst>
          </p:cNvPr>
          <p:cNvSpPr>
            <a:spLocks noGrp="1"/>
          </p:cNvSpPr>
          <p:nvPr>
            <p:ph idx="1"/>
          </p:nvPr>
        </p:nvSpPr>
        <p:spPr/>
        <p:txBody>
          <a:bodyPr>
            <a:normAutofit fontScale="25000" lnSpcReduction="20000"/>
          </a:bodyPr>
          <a:lstStyle/>
          <a:p>
            <a:r>
              <a:rPr lang="fr-FR" sz="8000" b="1" dirty="0">
                <a:latin typeface="Arial" panose="020B0604020202020204" pitchFamily="34" charset="0"/>
                <a:cs typeface="Arial" panose="020B0604020202020204" pitchFamily="34" charset="0"/>
              </a:rPr>
              <a:t>LICENCE AVEC LA QUALITE DE « DIRIGEANT D’ASSOCIATION » DC4, LE DEMANDEUR DOIT DISPOSER D’UN MANDAT D’ADMINISTRATION ELU AU SEIN DU CLUB :  LE PRESIDENT et CO PRESIDENT, SECRETAIRE GENERAL, SECRETAIRE ADJOINT ET TRESORIER GENERAL, TRESORIER ADJOINT</a:t>
            </a:r>
            <a:endParaRPr lang="fr-FR" sz="8000" dirty="0">
              <a:latin typeface="Arial" panose="020B0604020202020204" pitchFamily="34" charset="0"/>
              <a:cs typeface="Arial" panose="020B0604020202020204" pitchFamily="34" charset="0"/>
            </a:endParaRPr>
          </a:p>
          <a:p>
            <a:r>
              <a:rPr lang="fr-FR" sz="8000" u="sng" dirty="0">
                <a:latin typeface="Arial" panose="020B0604020202020204" pitchFamily="34" charset="0"/>
                <a:cs typeface="Arial" panose="020B0604020202020204" pitchFamily="34" charset="0"/>
              </a:rPr>
              <a:t>Si ce n’est pas le cas, elle sera refusée</a:t>
            </a:r>
            <a:endParaRPr lang="fr-FR" sz="8000" dirty="0">
              <a:latin typeface="Arial" panose="020B0604020202020204" pitchFamily="34" charset="0"/>
              <a:cs typeface="Arial" panose="020B0604020202020204" pitchFamily="34" charset="0"/>
            </a:endParaRPr>
          </a:p>
          <a:p>
            <a:r>
              <a:rPr lang="fr-FR" sz="8000" b="1" dirty="0">
                <a:latin typeface="Arial" panose="020B0604020202020204" pitchFamily="34" charset="0"/>
                <a:cs typeface="Arial" panose="020B0604020202020204" pitchFamily="34" charset="0"/>
              </a:rPr>
              <a:t>Attention lorsque vous allez faire le renouvellement d’une licence de dirigeant, pensez à VERIFIER la qualification.</a:t>
            </a:r>
            <a:endParaRPr lang="fr-FR" sz="8000" dirty="0">
              <a:latin typeface="Arial" panose="020B0604020202020204" pitchFamily="34" charset="0"/>
              <a:cs typeface="Arial" panose="020B0604020202020204" pitchFamily="34" charset="0"/>
            </a:endParaRPr>
          </a:p>
          <a:p>
            <a:r>
              <a:rPr lang="fr-FR" sz="8000" dirty="0">
                <a:latin typeface="Arial" panose="020B0604020202020204" pitchFamily="34" charset="0"/>
                <a:cs typeface="Arial" panose="020B0604020202020204" pitchFamily="34" charset="0"/>
              </a:rPr>
              <a:t>Vous devez faire une licence de volontaire, la licence volontaire donne accès au terrain « adjoint terrain ». Le Volontaire peut être Délégué à la Sécurité, Délégué à l’anti-dopage. FDM et JDM</a:t>
            </a:r>
          </a:p>
          <a:p>
            <a:r>
              <a:rPr lang="fr-FR" sz="8000" b="1" dirty="0">
                <a:latin typeface="Arial" panose="020B0604020202020204" pitchFamily="34" charset="0"/>
                <a:cs typeface="Arial" panose="020B0604020202020204" pitchFamily="34" charset="0"/>
              </a:rPr>
              <a:t>Vous avez fait votre Assemblée Générale ou vous allez faire prochainement votre Assemblée Générale, vous devez envoyer le PV de l’AG et la Composition du bureau à la FFR à « </a:t>
            </a:r>
            <a:r>
              <a:rPr lang="fr-FR" sz="8000" b="1" u="sng" dirty="0">
                <a:latin typeface="Arial" panose="020B0604020202020204" pitchFamily="34" charset="0"/>
                <a:cs typeface="Arial" panose="020B0604020202020204" pitchFamily="34" charset="0"/>
                <a:hlinkClick r:id="rId2"/>
              </a:rPr>
              <a:t>dajc@ffr.fr</a:t>
            </a:r>
            <a:r>
              <a:rPr lang="fr-FR" sz="8000" b="1" dirty="0">
                <a:latin typeface="Arial" panose="020B0604020202020204" pitchFamily="34" charset="0"/>
                <a:cs typeface="Arial" panose="020B0604020202020204" pitchFamily="34" charset="0"/>
              </a:rPr>
              <a:t> et à la Ligue « </a:t>
            </a:r>
            <a:r>
              <a:rPr lang="fr-FR" sz="8000" b="1" u="sng" dirty="0">
                <a:latin typeface="Arial" panose="020B0604020202020204" pitchFamily="34" charset="0"/>
                <a:cs typeface="Arial" panose="020B0604020202020204" pitchFamily="34" charset="0"/>
                <a:hlinkClick r:id="rId3"/>
              </a:rPr>
              <a:t>affiliations@occitanie-ffr.fr</a:t>
            </a:r>
            <a:r>
              <a:rPr lang="fr-FR" sz="8000" dirty="0">
                <a:latin typeface="Arial" panose="020B0604020202020204" pitchFamily="34" charset="0"/>
                <a:cs typeface="Arial" panose="020B0604020202020204" pitchFamily="34" charset="0"/>
              </a:rPr>
              <a:t> </a:t>
            </a:r>
            <a:r>
              <a:rPr lang="fr-FR" sz="8000" b="1" dirty="0">
                <a:latin typeface="Arial" panose="020B0604020202020204" pitchFamily="34" charset="0"/>
                <a:cs typeface="Arial" panose="020B0604020202020204" pitchFamily="34" charset="0"/>
              </a:rPr>
              <a:t>pour la mise à jour sur Ovale.</a:t>
            </a:r>
            <a:endParaRPr lang="fr-FR" sz="8000" dirty="0">
              <a:latin typeface="Arial" panose="020B0604020202020204" pitchFamily="34" charset="0"/>
              <a:cs typeface="Arial" panose="020B0604020202020204" pitchFamily="34" charset="0"/>
            </a:endParaRPr>
          </a:p>
          <a:p>
            <a:r>
              <a:rPr lang="fr-FR" sz="8000" b="1" u="sng" dirty="0">
                <a:latin typeface="Arial" panose="020B0604020202020204" pitchFamily="34" charset="0"/>
                <a:cs typeface="Arial" panose="020B0604020202020204" pitchFamily="34" charset="0"/>
              </a:rPr>
              <a:t>Si votre Président ne se représente pas ou démissionne, il doit faire une lettre de démission, vous devez la joindre au PV de l’AG et à la composition du bureau, envoyer à</a:t>
            </a:r>
            <a:r>
              <a:rPr lang="fr-FR" sz="8000" b="1" dirty="0">
                <a:latin typeface="Arial" panose="020B0604020202020204" pitchFamily="34" charset="0"/>
                <a:cs typeface="Arial" panose="020B0604020202020204" pitchFamily="34" charset="0"/>
              </a:rPr>
              <a:t> « dajc@ffr.fr » pour la mise à jour sur Ovale, à la LIGUE « affiliations@occitanie-ffr.fr » et au CD 09 « contact@ariege-ffr.fr ».</a:t>
            </a:r>
            <a:endParaRPr lang="fr-FR" sz="80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16235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17541-9386-025F-E19D-2CFD3D763D68}"/>
              </a:ext>
            </a:extLst>
          </p:cNvPr>
          <p:cNvSpPr>
            <a:spLocks noGrp="1"/>
          </p:cNvSpPr>
          <p:nvPr>
            <p:ph type="title"/>
          </p:nvPr>
        </p:nvSpPr>
        <p:spPr/>
        <p:txBody>
          <a:bodyPr/>
          <a:lstStyle/>
          <a:p>
            <a:r>
              <a:rPr lang="fr-FR" b="1" dirty="0"/>
              <a:t>Validation des licences</a:t>
            </a:r>
            <a:endParaRPr lang="fr-FR" dirty="0"/>
          </a:p>
        </p:txBody>
      </p:sp>
      <p:sp>
        <p:nvSpPr>
          <p:cNvPr id="3" name="Espace réservé du contenu 2">
            <a:extLst>
              <a:ext uri="{FF2B5EF4-FFF2-40B4-BE49-F238E27FC236}">
                <a16:creationId xmlns:a16="http://schemas.microsoft.com/office/drawing/2014/main" id="{2844AC4E-1086-19C8-9DCE-A43AE259271D}"/>
              </a:ext>
            </a:extLst>
          </p:cNvPr>
          <p:cNvSpPr>
            <a:spLocks noGrp="1"/>
          </p:cNvSpPr>
          <p:nvPr>
            <p:ph idx="1"/>
          </p:nvPr>
        </p:nvSpPr>
        <p:spPr/>
        <p:txBody>
          <a:bodyPr>
            <a:normAutofit/>
          </a:bodyPr>
          <a:lstStyle/>
          <a:p>
            <a:r>
              <a:rPr lang="fr-FR" sz="2000" b="1" u="sng" dirty="0">
                <a:latin typeface="Arial" panose="020B0604020202020204" pitchFamily="34" charset="0"/>
                <a:cs typeface="Arial" panose="020B0604020202020204" pitchFamily="34" charset="0"/>
              </a:rPr>
              <a:t>Vos licences de dirigeants seront validées à la vue de la composition du bureau qui aura été envoyé à la FFR pour la mise à jour sur Ovale, ainsi qu’à la ligue</a:t>
            </a:r>
            <a:endParaRPr lang="fr-FR" sz="2000" dirty="0">
              <a:latin typeface="Arial" panose="020B0604020202020204" pitchFamily="34" charset="0"/>
              <a:cs typeface="Arial" panose="020B0604020202020204" pitchFamily="34" charset="0"/>
            </a:endParaRPr>
          </a:p>
          <a:p>
            <a:pPr lvl="0"/>
            <a:r>
              <a:rPr lang="fr-FR" sz="2000" b="1" dirty="0">
                <a:latin typeface="Arial" panose="020B0604020202020204" pitchFamily="34" charset="0"/>
                <a:cs typeface="Arial" panose="020B0604020202020204" pitchFamily="34" charset="0"/>
              </a:rPr>
              <a:t>1</a:t>
            </a:r>
            <a:r>
              <a:rPr lang="fr-FR" sz="2000" b="1" baseline="30000" dirty="0">
                <a:latin typeface="Arial" panose="020B0604020202020204" pitchFamily="34" charset="0"/>
                <a:cs typeface="Arial" panose="020B0604020202020204" pitchFamily="34" charset="0"/>
              </a:rPr>
              <a:t>ère</a:t>
            </a:r>
            <a:r>
              <a:rPr lang="fr-FR" sz="2000" b="1" dirty="0">
                <a:latin typeface="Arial" panose="020B0604020202020204" pitchFamily="34" charset="0"/>
                <a:cs typeface="Arial" panose="020B0604020202020204" pitchFamily="34" charset="0"/>
              </a:rPr>
              <a:t> affiliation d’un Technicien, faire une licence de Volontaire et Technicien</a:t>
            </a:r>
            <a:endParaRPr lang="fr-FR" sz="2000" dirty="0">
              <a:latin typeface="Arial" panose="020B0604020202020204" pitchFamily="34" charset="0"/>
              <a:cs typeface="Arial" panose="020B0604020202020204" pitchFamily="34" charset="0"/>
            </a:endParaRPr>
          </a:p>
          <a:p>
            <a:pPr lvl="0"/>
            <a:r>
              <a:rPr lang="fr-FR" sz="2000" b="1" dirty="0">
                <a:latin typeface="Arial" panose="020B0604020202020204" pitchFamily="34" charset="0"/>
                <a:cs typeface="Arial" panose="020B0604020202020204" pitchFamily="34" charset="0"/>
              </a:rPr>
              <a:t>Demande licence de soigneur vous devez cocher soigneur, il a accès au terrain, ne pas cocher dirigeant d’association, mais vous pouvez cocher volontaire.</a:t>
            </a:r>
            <a:endParaRPr lang="fr-FR" sz="2000" dirty="0">
              <a:latin typeface="Arial" panose="020B0604020202020204" pitchFamily="34" charset="0"/>
              <a:cs typeface="Arial" panose="020B0604020202020204" pitchFamily="34" charset="0"/>
            </a:endParaRPr>
          </a:p>
          <a:p>
            <a:r>
              <a:rPr lang="fr-FR" sz="2000" b="1" u="sng" dirty="0">
                <a:latin typeface="Arial" panose="020B0604020202020204" pitchFamily="34" charset="0"/>
                <a:cs typeface="Arial" panose="020B0604020202020204" pitchFamily="34" charset="0"/>
              </a:rPr>
              <a:t>L’art 621 des RG de la FFR</a:t>
            </a:r>
            <a:r>
              <a:rPr lang="fr-FR" sz="2000" b="1" dirty="0">
                <a:latin typeface="Arial" panose="020B0604020202020204" pitchFamily="34" charset="0"/>
                <a:cs typeface="Arial" panose="020B0604020202020204" pitchFamily="34" charset="0"/>
              </a:rPr>
              <a:t> « Prix des licences »</a:t>
            </a:r>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LICENCE DIRIGEANT : 66,50€</a:t>
            </a:r>
            <a:endParaRPr lang="fr-FR" sz="20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LICENCE VOLONTAIRE :  46,50€</a:t>
            </a:r>
            <a:endParaRPr lang="fr-FR" sz="20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75627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1619EE9-956D-400D-9AB0-161D2E7877B3}"/>
              </a:ext>
            </a:extLst>
          </p:cNvPr>
          <p:cNvSpPr>
            <a:spLocks noGrp="1"/>
          </p:cNvSpPr>
          <p:nvPr>
            <p:ph idx="1"/>
          </p:nvPr>
        </p:nvSpPr>
        <p:spPr>
          <a:xfrm>
            <a:off x="685800" y="1655575"/>
            <a:ext cx="10820400" cy="4797287"/>
          </a:xfrm>
        </p:spPr>
        <p:txBody>
          <a:bodyPr/>
          <a:lstStyle/>
          <a:p>
            <a:r>
              <a:rPr lang="fr-FR" sz="2000" dirty="0">
                <a:latin typeface="Arial" panose="020B0604020202020204" pitchFamily="34" charset="0"/>
                <a:cs typeface="Arial" panose="020B0604020202020204" pitchFamily="34" charset="0"/>
              </a:rPr>
              <a:t>A destination des clubs, des affiliés, des ligues et des services métiers de la FFR</a:t>
            </a:r>
          </a:p>
          <a:p>
            <a:r>
              <a:rPr lang="fr-FR" sz="2000" dirty="0">
                <a:latin typeface="Arial" panose="020B0604020202020204" pitchFamily="34" charset="0"/>
                <a:cs typeface="Arial" panose="020B0604020202020204" pitchFamily="34" charset="0"/>
              </a:rPr>
              <a:t>Connexion sur le site internet avec un identifiant correspondant au numéro de licence et un MDP</a:t>
            </a:r>
          </a:p>
          <a:p>
            <a:r>
              <a:rPr lang="fr-FR" sz="2000" dirty="0">
                <a:latin typeface="Arial" panose="020B0604020202020204" pitchFamily="34" charset="0"/>
                <a:cs typeface="Arial" panose="020B0604020202020204" pitchFamily="34" charset="0"/>
              </a:rPr>
              <a:t>Permet de créer des affiliations, des mutations, d’obtenir des listings des licenciés, dirigeants…</a:t>
            </a:r>
          </a:p>
          <a:p>
            <a:endParaRPr lang="fr-FR" sz="2000"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0" indent="0" algn="ctr">
              <a:buNone/>
            </a:pPr>
            <a:r>
              <a:rPr lang="fr-FR" b="1" dirty="0">
                <a:latin typeface="Arial" panose="020B0604020202020204" pitchFamily="34" charset="0"/>
                <a:cs typeface="Arial" panose="020B0604020202020204" pitchFamily="34" charset="0"/>
              </a:rPr>
              <a:t>Seulement le président possède ces droits, ce dernier attribue ensuite aux dirigeants les droits pour les affiliations, les mutations, la feuille de match, les déclarations d’assurance, les tutorats.</a:t>
            </a:r>
          </a:p>
        </p:txBody>
      </p:sp>
    </p:spTree>
    <p:extLst>
      <p:ext uri="{BB962C8B-B14F-4D97-AF65-F5344CB8AC3E}">
        <p14:creationId xmlns:p14="http://schemas.microsoft.com/office/powerpoint/2010/main" val="39447998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E41BB-0FEE-4A4E-A14E-30F24356C37E}"/>
              </a:ext>
            </a:extLst>
          </p:cNvPr>
          <p:cNvSpPr>
            <a:spLocks noGrp="1"/>
          </p:cNvSpPr>
          <p:nvPr>
            <p:ph type="title"/>
          </p:nvPr>
        </p:nvSpPr>
        <p:spPr>
          <a:xfrm>
            <a:off x="7341704" y="433069"/>
            <a:ext cx="4164496" cy="600601"/>
          </a:xfrm>
        </p:spPr>
        <p:txBody>
          <a:bodyPr>
            <a:normAutofit/>
          </a:bodyPr>
          <a:lstStyle/>
          <a:p>
            <a:r>
              <a:rPr lang="fr-FR" sz="2400" b="1" dirty="0"/>
              <a:t>Validation des licences</a:t>
            </a:r>
          </a:p>
        </p:txBody>
      </p:sp>
      <p:sp>
        <p:nvSpPr>
          <p:cNvPr id="3" name="Espace réservé du contenu 2">
            <a:extLst>
              <a:ext uri="{FF2B5EF4-FFF2-40B4-BE49-F238E27FC236}">
                <a16:creationId xmlns:a16="http://schemas.microsoft.com/office/drawing/2014/main" id="{46FD10DB-B933-453D-BA34-4B43F1766C28}"/>
              </a:ext>
            </a:extLst>
          </p:cNvPr>
          <p:cNvSpPr>
            <a:spLocks noGrp="1"/>
          </p:cNvSpPr>
          <p:nvPr>
            <p:ph idx="1"/>
          </p:nvPr>
        </p:nvSpPr>
        <p:spPr>
          <a:xfrm>
            <a:off x="924339" y="1219201"/>
            <a:ext cx="10820400" cy="5459894"/>
          </a:xfrm>
        </p:spPr>
        <p:txBody>
          <a:bodyPr>
            <a:normAutofit fontScale="92500" lnSpcReduction="20000"/>
          </a:bodyPr>
          <a:lstStyle/>
          <a:p>
            <a:pPr marL="0" indent="0">
              <a:buNone/>
            </a:pPr>
            <a:endParaRPr lang="fr-FR" sz="2000" b="1" dirty="0"/>
          </a:p>
          <a:p>
            <a:pPr marL="0" indent="0">
              <a:buNone/>
            </a:pPr>
            <a:r>
              <a:rPr lang="fr-FR" b="1" dirty="0">
                <a:latin typeface="Arial" panose="020B0604020202020204" pitchFamily="34" charset="0"/>
                <a:cs typeface="Arial" panose="020B0604020202020204" pitchFamily="34" charset="0"/>
              </a:rPr>
              <a:t>Renouvellement de la licence de joueur en catégories « rugby éducatif », « rugby compétition », et « rugby loisir avec plaquage adapté »</a:t>
            </a:r>
          </a:p>
          <a:p>
            <a:pPr marL="0" indent="0">
              <a:buNone/>
            </a:pPr>
            <a:r>
              <a:rPr lang="fr-FR" dirty="0">
                <a:latin typeface="Arial" panose="020B0604020202020204" pitchFamily="34" charset="0"/>
                <a:cs typeface="Arial" panose="020B0604020202020204" pitchFamily="34" charset="0"/>
              </a:rPr>
              <a:t>Avant de valider la licence, il faut </a:t>
            </a:r>
            <a:r>
              <a:rPr lang="fr-FR" u="sng" dirty="0">
                <a:latin typeface="Arial" panose="020B0604020202020204" pitchFamily="34" charset="0"/>
                <a:cs typeface="Arial" panose="020B0604020202020204" pitchFamily="34" charset="0"/>
              </a:rPr>
              <a:t>impérativement</a:t>
            </a:r>
            <a:r>
              <a:rPr lang="fr-FR" dirty="0">
                <a:latin typeface="Arial" panose="020B0604020202020204" pitchFamily="34" charset="0"/>
                <a:cs typeface="Arial" panose="020B0604020202020204" pitchFamily="34" charset="0"/>
              </a:rPr>
              <a:t>: </a:t>
            </a:r>
          </a:p>
          <a:p>
            <a:pPr marL="457200" indent="-457200">
              <a:buAutoNum type="arabicPeriod"/>
            </a:pPr>
            <a:r>
              <a:rPr lang="fr-FR" dirty="0">
                <a:solidFill>
                  <a:srgbClr val="FFC000"/>
                </a:solidFill>
                <a:latin typeface="Arial" panose="020B0604020202020204" pitchFamily="34" charset="0"/>
                <a:cs typeface="Arial" panose="020B0604020202020204" pitchFamily="34" charset="0"/>
              </a:rPr>
              <a:t>Assurer la validité de la pièce d’identité au format recto/verso</a:t>
            </a:r>
          </a:p>
          <a:p>
            <a:pPr marL="0" indent="0">
              <a:buNone/>
            </a:pPr>
            <a:r>
              <a:rPr lang="fr-FR" i="1" dirty="0">
                <a:solidFill>
                  <a:srgbClr val="00B050"/>
                </a:solidFill>
                <a:latin typeface="Arial" panose="020B0604020202020204" pitchFamily="34" charset="0"/>
                <a:cs typeface="Arial" panose="020B0604020202020204" pitchFamily="34" charset="0"/>
              </a:rPr>
              <a:t>Cas particulier: Mineur sans carte d’identité doit fournir un extrait du livret de famille ou un extrait d’acte de naissance</a:t>
            </a:r>
          </a:p>
          <a:p>
            <a:pPr marL="0" indent="0">
              <a:buNone/>
            </a:pPr>
            <a:r>
              <a:rPr lang="fr-FR" i="1" dirty="0">
                <a:solidFill>
                  <a:srgbClr val="00B050"/>
                </a:solidFill>
                <a:latin typeface="Arial" panose="020B0604020202020204" pitchFamily="34" charset="0"/>
                <a:cs typeface="Arial" panose="020B0604020202020204" pitchFamily="34" charset="0"/>
              </a:rPr>
              <a:t>Cartes d’identité délivrées entre le 2 janvier 2004 et le 31 décembre 2013, la date réelle d’expiration ne correspond pas à la date inscrite sur la carte, il faut rajouter 5 ans.</a:t>
            </a:r>
          </a:p>
          <a:p>
            <a:pPr marL="0" indent="0">
              <a:buNone/>
            </a:pPr>
            <a:endParaRPr lang="fr-FR" dirty="0">
              <a:solidFill>
                <a:srgbClr val="00B050"/>
              </a:solidFill>
              <a:latin typeface="Arial" panose="020B0604020202020204" pitchFamily="34" charset="0"/>
              <a:cs typeface="Arial" panose="020B0604020202020204" pitchFamily="34" charset="0"/>
            </a:endParaRPr>
          </a:p>
          <a:p>
            <a:pPr marL="457200" indent="-457200">
              <a:buAutoNum type="arabicPeriod" startAt="2"/>
            </a:pPr>
            <a:r>
              <a:rPr lang="fr-FR" dirty="0">
                <a:solidFill>
                  <a:srgbClr val="FFC000"/>
                </a:solidFill>
                <a:latin typeface="Arial" panose="020B0604020202020204" pitchFamily="34" charset="0"/>
                <a:cs typeface="Arial" panose="020B0604020202020204" pitchFamily="34" charset="0"/>
              </a:rPr>
              <a:t>Assurer qu’une photo récente du demandeur est jointe</a:t>
            </a:r>
          </a:p>
          <a:p>
            <a:pPr marL="457200" indent="-457200">
              <a:buAutoNum type="arabicPeriod" startAt="2"/>
            </a:pPr>
            <a:endParaRPr lang="fr-FR" dirty="0">
              <a:solidFill>
                <a:srgbClr val="FFC000"/>
              </a:solidFill>
              <a:latin typeface="Arial" panose="020B0604020202020204" pitchFamily="34" charset="0"/>
              <a:cs typeface="Arial" panose="020B0604020202020204" pitchFamily="34" charset="0"/>
            </a:endParaRPr>
          </a:p>
          <a:p>
            <a:pPr marL="457200" indent="-457200">
              <a:buAutoNum type="arabicPeriod" startAt="2"/>
            </a:pPr>
            <a:r>
              <a:rPr lang="fr-FR" dirty="0">
                <a:solidFill>
                  <a:srgbClr val="FFC000"/>
                </a:solidFill>
                <a:latin typeface="Arial" panose="020B0604020202020204" pitchFamily="34" charset="0"/>
                <a:cs typeface="Arial" panose="020B0604020202020204" pitchFamily="34" charset="0"/>
              </a:rPr>
              <a:t>Vérifier la complétude du certificat médical à la pratique du rugby</a:t>
            </a:r>
            <a:endParaRPr lang="fr-FR" dirty="0">
              <a:latin typeface="Arial" panose="020B0604020202020204" pitchFamily="34" charset="0"/>
              <a:cs typeface="Arial" panose="020B0604020202020204" pitchFamily="34" charset="0"/>
            </a:endParaRPr>
          </a:p>
          <a:p>
            <a:pPr>
              <a:buFontTx/>
              <a:buChar char="-"/>
            </a:pPr>
            <a:r>
              <a:rPr lang="fr-FR" dirty="0">
                <a:latin typeface="Arial" panose="020B0604020202020204" pitchFamily="34" charset="0"/>
                <a:cs typeface="Arial" panose="020B0604020202020204" pitchFamily="34" charset="0"/>
              </a:rPr>
              <a:t>Nom et prénom du bénéficiaire </a:t>
            </a:r>
          </a:p>
          <a:p>
            <a:pPr>
              <a:buFontTx/>
              <a:buChar char="-"/>
            </a:pPr>
            <a:r>
              <a:rPr lang="fr-FR" dirty="0">
                <a:latin typeface="Arial" panose="020B0604020202020204" pitchFamily="34" charset="0"/>
                <a:cs typeface="Arial" panose="020B0604020202020204" pitchFamily="34" charset="0"/>
              </a:rPr>
              <a:t>Identité et coordonnées du médecin ainsi que le cachet et la signature</a:t>
            </a:r>
          </a:p>
          <a:p>
            <a:pPr>
              <a:buFontTx/>
              <a:buChar char="-"/>
            </a:pPr>
            <a:r>
              <a:rPr lang="fr-FR" dirty="0">
                <a:latin typeface="Arial" panose="020B0604020202020204" pitchFamily="34" charset="0"/>
                <a:cs typeface="Arial" panose="020B0604020202020204" pitchFamily="34" charset="0"/>
              </a:rPr>
              <a:t>Adéquation entre la demande et le certificat fourni ainsi que la date du certificat </a:t>
            </a:r>
          </a:p>
          <a:p>
            <a:pPr>
              <a:buFontTx/>
              <a:buChar char="-"/>
            </a:pPr>
            <a:r>
              <a:rPr lang="fr-FR" dirty="0">
                <a:latin typeface="Arial" panose="020B0604020202020204" pitchFamily="34" charset="0"/>
                <a:cs typeface="Arial" panose="020B0604020202020204" pitchFamily="34" charset="0"/>
              </a:rPr>
              <a:t>Aptitude du demandeur à évoluer ou non au poste de 1</a:t>
            </a:r>
            <a:r>
              <a:rPr lang="fr-FR" baseline="30000" dirty="0">
                <a:latin typeface="Arial" panose="020B0604020202020204" pitchFamily="34" charset="0"/>
                <a:cs typeface="Arial" panose="020B0604020202020204" pitchFamily="34" charset="0"/>
              </a:rPr>
              <a:t>ère</a:t>
            </a:r>
            <a:r>
              <a:rPr lang="fr-FR" dirty="0">
                <a:latin typeface="Arial" panose="020B0604020202020204" pitchFamily="34" charset="0"/>
                <a:cs typeface="Arial" panose="020B0604020202020204" pitchFamily="34" charset="0"/>
              </a:rPr>
              <a:t> ligne</a:t>
            </a:r>
          </a:p>
          <a:p>
            <a:pPr marL="0" indent="0">
              <a:buNone/>
            </a:pPr>
            <a:endParaRPr lang="fr-FR" sz="2000" dirty="0">
              <a:latin typeface="Arial" panose="020B0604020202020204" pitchFamily="34" charset="0"/>
            </a:endParaRPr>
          </a:p>
        </p:txBody>
      </p:sp>
    </p:spTree>
    <p:extLst>
      <p:ext uri="{BB962C8B-B14F-4D97-AF65-F5344CB8AC3E}">
        <p14:creationId xmlns:p14="http://schemas.microsoft.com/office/powerpoint/2010/main" val="234809912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8B139A-F0B3-4552-9CFB-B859C25110A4}"/>
              </a:ext>
            </a:extLst>
          </p:cNvPr>
          <p:cNvSpPr>
            <a:spLocks noGrp="1"/>
          </p:cNvSpPr>
          <p:nvPr>
            <p:ph type="title"/>
          </p:nvPr>
        </p:nvSpPr>
        <p:spPr>
          <a:xfrm>
            <a:off x="7010400" y="252875"/>
            <a:ext cx="4495800" cy="772879"/>
          </a:xfrm>
        </p:spPr>
        <p:txBody>
          <a:bodyPr>
            <a:normAutofit/>
          </a:bodyPr>
          <a:lstStyle/>
          <a:p>
            <a:r>
              <a:rPr lang="fr-FR" sz="2400" b="1" dirty="0"/>
              <a:t>Créer une double licence</a:t>
            </a:r>
          </a:p>
        </p:txBody>
      </p:sp>
      <p:sp>
        <p:nvSpPr>
          <p:cNvPr id="3" name="Espace réservé du contenu 2">
            <a:extLst>
              <a:ext uri="{FF2B5EF4-FFF2-40B4-BE49-F238E27FC236}">
                <a16:creationId xmlns:a16="http://schemas.microsoft.com/office/drawing/2014/main" id="{9647D0CC-63E3-401A-BEE5-0AB269F5A905}"/>
              </a:ext>
            </a:extLst>
          </p:cNvPr>
          <p:cNvSpPr>
            <a:spLocks noGrp="1"/>
          </p:cNvSpPr>
          <p:nvPr>
            <p:ph idx="1"/>
          </p:nvPr>
        </p:nvSpPr>
        <p:spPr>
          <a:xfrm>
            <a:off x="685800" y="1417982"/>
            <a:ext cx="10820400" cy="5009321"/>
          </a:xfrm>
        </p:spPr>
        <p:txBody>
          <a:bodyPr>
            <a:normAutofit/>
          </a:bodyPr>
          <a:lstStyle/>
          <a:p>
            <a:pPr marL="0" indent="0">
              <a:buNone/>
            </a:pPr>
            <a:r>
              <a:rPr lang="fr-FR" sz="2000" b="1" dirty="0"/>
              <a:t>Attendre que le/la future joueur (se) soit licencié(e) dans son club d’origine, puis lancez la procédure via Ovale-e2</a:t>
            </a: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Connexion sur Oval-e2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en haut à droite sur le nom de votre club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Cliquer sur « Affiliés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A droite au-dessus du bandeau rouge, cliquer sur Actions, puis sur Demande de pratiquer dans deux clubs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Rechercher le joueur dans la bande de recherche</a:t>
            </a:r>
            <a:r>
              <a:rPr lang="fr-FR" sz="2000"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Valider la Demande d’autorisation de pratiquer dans deux associations </a:t>
            </a:r>
          </a:p>
          <a:p>
            <a:pPr marL="0" indent="0" algn="ctr">
              <a:lnSpc>
                <a:spcPct val="115000"/>
              </a:lnSpc>
              <a:spcAft>
                <a:spcPts val="1000"/>
              </a:spcAft>
              <a:buNone/>
            </a:pPr>
            <a:r>
              <a:rPr lang="fr-FR" sz="2000"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(Il est conseillé d’alerter le club concerné par cette demande).</a:t>
            </a:r>
            <a:endParaRPr lang="fr-FR"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72698145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B4785-37B9-4CA1-9906-2E439584ED3C}"/>
              </a:ext>
            </a:extLst>
          </p:cNvPr>
          <p:cNvSpPr>
            <a:spLocks noGrp="1"/>
          </p:cNvSpPr>
          <p:nvPr>
            <p:ph type="title"/>
          </p:nvPr>
        </p:nvSpPr>
        <p:spPr>
          <a:xfrm>
            <a:off x="4863546" y="472825"/>
            <a:ext cx="7146235" cy="1170444"/>
          </a:xfrm>
        </p:spPr>
        <p:txBody>
          <a:bodyPr>
            <a:normAutofit/>
          </a:bodyPr>
          <a:lstStyle/>
          <a:p>
            <a:pPr algn="ctr"/>
            <a:r>
              <a:rPr lang="fr-FR" sz="2400" b="1" dirty="0"/>
              <a:t>Validation d’une double licence sollicitée par un club</a:t>
            </a:r>
          </a:p>
        </p:txBody>
      </p:sp>
      <p:sp>
        <p:nvSpPr>
          <p:cNvPr id="3" name="Espace réservé du contenu 2">
            <a:extLst>
              <a:ext uri="{FF2B5EF4-FFF2-40B4-BE49-F238E27FC236}">
                <a16:creationId xmlns:a16="http://schemas.microsoft.com/office/drawing/2014/main" id="{1494C66C-7F51-4C55-AAF0-774C7C6858C5}"/>
              </a:ext>
            </a:extLst>
          </p:cNvPr>
          <p:cNvSpPr>
            <a:spLocks noGrp="1"/>
          </p:cNvSpPr>
          <p:nvPr>
            <p:ph idx="1"/>
          </p:nvPr>
        </p:nvSpPr>
        <p:spPr>
          <a:xfrm>
            <a:off x="685800" y="2765453"/>
            <a:ext cx="10820400" cy="1741336"/>
          </a:xfrm>
        </p:spPr>
        <p:txBody>
          <a:bodyPr/>
          <a:lstStyle/>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Connexion sur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Oval-e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en haut à droite sur le nom de votre club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Validation jouer deux clubs</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Accorder ou refuser la demande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2050" name="Picture 2" descr="Informations sur la gestion des licenciés rugby de la ligue Hauts de France">
            <a:extLst>
              <a:ext uri="{FF2B5EF4-FFF2-40B4-BE49-F238E27FC236}">
                <a16:creationId xmlns:a16="http://schemas.microsoft.com/office/drawing/2014/main" id="{F0D398CA-535C-4C94-B623-7934C34FE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4287989"/>
            <a:ext cx="5477293" cy="174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3897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F3A4B-0FD0-4C6C-83C3-6C28136ECC96}"/>
              </a:ext>
            </a:extLst>
          </p:cNvPr>
          <p:cNvSpPr>
            <a:spLocks noGrp="1"/>
          </p:cNvSpPr>
          <p:nvPr>
            <p:ph type="title"/>
          </p:nvPr>
        </p:nvSpPr>
        <p:spPr>
          <a:xfrm>
            <a:off x="6096000" y="380060"/>
            <a:ext cx="5410200" cy="852392"/>
          </a:xfrm>
        </p:spPr>
        <p:txBody>
          <a:bodyPr>
            <a:normAutofit/>
          </a:bodyPr>
          <a:lstStyle/>
          <a:p>
            <a:r>
              <a:rPr lang="fr-FR" sz="2400" b="1" dirty="0"/>
              <a:t>Comment créer une mutation ? </a:t>
            </a:r>
          </a:p>
        </p:txBody>
      </p:sp>
      <p:sp>
        <p:nvSpPr>
          <p:cNvPr id="3" name="Espace réservé du contenu 2">
            <a:extLst>
              <a:ext uri="{FF2B5EF4-FFF2-40B4-BE49-F238E27FC236}">
                <a16:creationId xmlns:a16="http://schemas.microsoft.com/office/drawing/2014/main" id="{8871E559-4A73-49DD-AA05-C419205B747D}"/>
              </a:ext>
            </a:extLst>
          </p:cNvPr>
          <p:cNvSpPr>
            <a:spLocks noGrp="1"/>
          </p:cNvSpPr>
          <p:nvPr>
            <p:ph idx="1"/>
          </p:nvPr>
        </p:nvSpPr>
        <p:spPr>
          <a:xfrm>
            <a:off x="685800" y="1351722"/>
            <a:ext cx="10820400" cy="5506278"/>
          </a:xfrm>
        </p:spPr>
        <p:txBody>
          <a:bodyPr>
            <a:normAutofit fontScale="85000" lnSpcReduction="20000"/>
          </a:bodyPr>
          <a:lstStyle/>
          <a:p>
            <a:pPr marL="0" indent="0" algn="ctr">
              <a:buNone/>
            </a:pPr>
            <a:r>
              <a:rPr lang="fr-FR"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Seule une personne disposant des droits administratifs GADM peut procéder aux affiliations</a:t>
            </a:r>
            <a:endParaRPr lang="fr-F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dirty="0"/>
              <a:t>Créer une </a:t>
            </a:r>
            <a:r>
              <a:rPr lang="fr-FR" b="1" dirty="0" err="1"/>
              <a:t>mutationè</a:t>
            </a:r>
            <a:endParaRPr lang="fr-FR" b="1" dirty="0"/>
          </a:p>
          <a:p>
            <a:pPr marL="0" indent="0">
              <a:buNone/>
            </a:pPr>
            <a:r>
              <a:rPr lang="fr-FR" dirty="0">
                <a:latin typeface="Arial" panose="020B0604020202020204" pitchFamily="34" charset="0"/>
              </a:rPr>
              <a:t>Connexion sur Ovale </a:t>
            </a:r>
            <a:r>
              <a:rPr lang="fr-FR" dirty="0">
                <a:latin typeface="Arial" panose="020B0604020202020204" pitchFamily="34" charset="0"/>
                <a:sym typeface="Wingdings" panose="05000000000000000000" pitchFamily="2" charset="2"/>
              </a:rPr>
              <a:t> C</a:t>
            </a:r>
            <a:r>
              <a:rPr lang="fr-FR" dirty="0">
                <a:latin typeface="Arial" panose="020B0604020202020204" pitchFamily="34" charset="0"/>
              </a:rPr>
              <a:t>liquez en haut à droite sur le nom de votre club </a:t>
            </a:r>
            <a:r>
              <a:rPr lang="fr-FR" dirty="0">
                <a:latin typeface="Arial" panose="020B0604020202020204" pitchFamily="34" charset="0"/>
                <a:sym typeface="Wingdings" panose="05000000000000000000" pitchFamily="2" charset="2"/>
              </a:rPr>
              <a:t> Clique sur Affiliés  </a:t>
            </a:r>
            <a:r>
              <a:rPr lang="fr-FR" dirty="0">
                <a:latin typeface="Arial" panose="020B0604020202020204" pitchFamily="34" charset="0"/>
              </a:rPr>
              <a:t>A droite au-dessus du bandeau rouge, cliquer sur Action, puis sur Affiliation</a:t>
            </a:r>
          </a:p>
          <a:p>
            <a:pPr marL="0" indent="0" algn="just">
              <a:lnSpc>
                <a:spcPct val="115000"/>
              </a:lnSpc>
              <a:spcAft>
                <a:spcPts val="1000"/>
              </a:spcAft>
              <a:buNone/>
            </a:pPr>
            <a:r>
              <a:rPr lang="fr-FR" dirty="0">
                <a:effectLst/>
                <a:latin typeface="Arial" panose="020B0604020202020204" pitchFamily="34" charset="0"/>
                <a:ea typeface="Times New Roman" panose="02020603050405020304" pitchFamily="18" charset="0"/>
                <a:cs typeface="Times New Roman" panose="02020603050405020304" pitchFamily="18" charset="0"/>
              </a:rPr>
              <a:t>Dans la barre de recherche: Rechercher un licencié, taper en majuscule le nom de famille suivi d’une virgule puis le prénom en majuscule. </a:t>
            </a:r>
          </a:p>
          <a:p>
            <a:pPr marL="0" indent="0" algn="ctr">
              <a:lnSpc>
                <a:spcPct val="115000"/>
              </a:lnSpc>
              <a:spcAft>
                <a:spcPts val="1000"/>
              </a:spcAft>
              <a:buNone/>
            </a:pPr>
            <a:r>
              <a:rPr lang="fr-FR"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Attention, il ne faut mettre aucun espace entre le nom, la virgule, le prénom.</a:t>
            </a:r>
            <a:endParaRPr lang="fr-F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dirty="0">
                <a:effectLst/>
                <a:latin typeface="Arial" panose="020B0604020202020204" pitchFamily="34" charset="0"/>
                <a:ea typeface="Times New Roman" panose="02020603050405020304" pitchFamily="18" charset="0"/>
                <a:cs typeface="Times New Roman" panose="02020603050405020304" pitchFamily="18" charset="0"/>
              </a:rPr>
              <a:t>Quand votre futur licencié remonte, le sélectionner, puis cliquer Rechercher Ses informations personnelles apparaissent dans l'étape 1, possibilité de modifier l'adresse mail du futur licencié, c'est essentiel que l'adresse soit correcte pour qu'il reçoive son lien FFR.</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dirty="0">
                <a:effectLst/>
                <a:latin typeface="Arial" panose="020B0604020202020204" pitchFamily="34" charset="0"/>
                <a:ea typeface="Times New Roman" panose="02020603050405020304" pitchFamily="18" charset="0"/>
                <a:cs typeface="Times New Roman" panose="02020603050405020304" pitchFamily="18" charset="0"/>
              </a:rPr>
              <a:t>Bien vérifier que dans la partie 2: Licence joueur, la notion de compétition apparaisse. Possibilité si besoin ajouter des qualités : éducateur/entraîneur, arbitre ou dirigeant </a:t>
            </a:r>
            <a:r>
              <a:rPr lang="fr-FR"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Cliquer sur « Transmettre à votre affilié »</a:t>
            </a:r>
          </a:p>
          <a:p>
            <a:pPr marL="0" indent="0" algn="ctr">
              <a:lnSpc>
                <a:spcPct val="115000"/>
              </a:lnSpc>
              <a:spcAft>
                <a:spcPts val="1000"/>
              </a:spcAft>
              <a:buNone/>
            </a:pPr>
            <a:r>
              <a:rPr lang="fr-FR" sz="1800" b="1" dirty="0">
                <a:solidFill>
                  <a:srgbClr val="FF0000"/>
                </a:solidFill>
                <a:effectLst/>
                <a:latin typeface="Arial" panose="020B0604020202020204" pitchFamily="34" charset="0"/>
                <a:ea typeface="Times New Roman" panose="02020603050405020304" pitchFamily="18" charset="0"/>
              </a:rPr>
              <a:t>Il arrive que ce mail arrive directement dans les SPAMS ou Indésirables</a:t>
            </a:r>
            <a:endParaRPr lang="fr-FR"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2000" dirty="0">
              <a:latin typeface="Arial" panose="020B0604020202020204" pitchFamily="34" charset="0"/>
            </a:endParaRPr>
          </a:p>
        </p:txBody>
      </p:sp>
    </p:spTree>
    <p:extLst>
      <p:ext uri="{BB962C8B-B14F-4D97-AF65-F5344CB8AC3E}">
        <p14:creationId xmlns:p14="http://schemas.microsoft.com/office/powerpoint/2010/main" val="277299426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29BAF4-6BFF-4C9C-8F07-2A1969624618}"/>
              </a:ext>
            </a:extLst>
          </p:cNvPr>
          <p:cNvSpPr>
            <a:spLocks noGrp="1"/>
          </p:cNvSpPr>
          <p:nvPr>
            <p:ph idx="1"/>
          </p:nvPr>
        </p:nvSpPr>
        <p:spPr>
          <a:xfrm>
            <a:off x="685800" y="1416937"/>
            <a:ext cx="10820400" cy="5076628"/>
          </a:xfrm>
        </p:spPr>
        <p:txBody>
          <a:bodyPr>
            <a:normAutofit/>
          </a:bodyPr>
          <a:lstStyle/>
          <a:p>
            <a:pPr marL="0" indent="0">
              <a:buNone/>
            </a:pPr>
            <a:r>
              <a:rPr lang="fr-FR" sz="1900" b="1" dirty="0"/>
              <a:t>Valider une mutation</a:t>
            </a: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Pour procéder à la validation d’une mutation d’un(e) joueur(se) qui quitte votre club, vous devez avoir été doté par votre président du droit G_MUT. Cette étape permet d’autoriser ou pas les mutations demandées de vos licencié(e)s.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Connexion sur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Oval-e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Le Tableau de bord s'ouvre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sur Accord mutation dans le menu horizontal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Dans Actions: cliquer sur Avis(code de votre club), une fenêtre s’ouvre </a:t>
            </a:r>
            <a:r>
              <a:rPr lang="fr-FR" sz="20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cocher Accord ou Opposition(la justifier dans Commentaires) </a:t>
            </a:r>
            <a:r>
              <a:rPr lang="fr-FR" sz="200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cliquer Enregistrer. Sans accord ou refus de votre part, passé un délai de 15j la mutation est validée automatiquement. </a:t>
            </a:r>
          </a:p>
          <a:p>
            <a:pPr marL="0" indent="0" algn="just">
              <a:lnSpc>
                <a:spcPct val="115000"/>
              </a:lnSpc>
              <a:spcAft>
                <a:spcPts val="1000"/>
              </a:spcAft>
              <a:buNone/>
            </a:pPr>
            <a:r>
              <a:rPr lang="fr-FR" sz="2000" i="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Pour les informations concernant les mutations: www.ffr.fr</a:t>
            </a:r>
            <a:endParaRPr lang="fr-FR"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703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1AB60-D126-4D9E-BF66-2F564A098700}"/>
              </a:ext>
            </a:extLst>
          </p:cNvPr>
          <p:cNvSpPr>
            <a:spLocks noGrp="1"/>
          </p:cNvSpPr>
          <p:nvPr>
            <p:ph type="title"/>
          </p:nvPr>
        </p:nvSpPr>
        <p:spPr>
          <a:xfrm>
            <a:off x="5923722" y="154773"/>
            <a:ext cx="5410200" cy="627105"/>
          </a:xfrm>
        </p:spPr>
        <p:txBody>
          <a:bodyPr>
            <a:normAutofit/>
          </a:bodyPr>
          <a:lstStyle/>
          <a:p>
            <a:r>
              <a:rPr lang="fr-FR" sz="2400" b="1" dirty="0"/>
              <a:t>Gérer les droits de sa structure</a:t>
            </a:r>
          </a:p>
        </p:txBody>
      </p:sp>
      <p:sp>
        <p:nvSpPr>
          <p:cNvPr id="3" name="Espace réservé du contenu 2">
            <a:extLst>
              <a:ext uri="{FF2B5EF4-FFF2-40B4-BE49-F238E27FC236}">
                <a16:creationId xmlns:a16="http://schemas.microsoft.com/office/drawing/2014/main" id="{90D0E9D6-96C2-48DD-B8EC-5A45B092F64C}"/>
              </a:ext>
            </a:extLst>
          </p:cNvPr>
          <p:cNvSpPr>
            <a:spLocks noGrp="1"/>
          </p:cNvSpPr>
          <p:nvPr>
            <p:ph idx="1"/>
          </p:nvPr>
        </p:nvSpPr>
        <p:spPr>
          <a:xfrm>
            <a:off x="685800" y="1444489"/>
            <a:ext cx="10820400" cy="4946476"/>
          </a:xfrm>
        </p:spPr>
        <p:txBody>
          <a:bodyPr>
            <a:normAutofit fontScale="25000" lnSpcReduction="20000"/>
          </a:bodyPr>
          <a:lstStyle/>
          <a:p>
            <a:pPr marL="0" indent="0" algn="l">
              <a:buNone/>
            </a:pPr>
            <a:r>
              <a:rPr lang="fr-FR" sz="8000" b="0" dirty="0">
                <a:solidFill>
                  <a:srgbClr val="2C363A"/>
                </a:solidFill>
                <a:effectLst/>
                <a:latin typeface="Arial" panose="020B0604020202020204" pitchFamily="34" charset="0"/>
                <a:cs typeface="Arial" panose="020B0604020202020204" pitchFamily="34" charset="0"/>
              </a:rPr>
              <a:t>Le droit G_PRES ne peut être accordé qu'à une personne ayant un rôle spécifique :</a:t>
            </a:r>
          </a:p>
          <a:p>
            <a:pPr marL="0" indent="0" algn="l">
              <a:buNone/>
            </a:pPr>
            <a:endParaRPr lang="fr-FR" sz="8000" b="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8000" b="1" dirty="0">
                <a:solidFill>
                  <a:srgbClr val="FF0000"/>
                </a:solidFill>
                <a:effectLst/>
                <a:latin typeface="Arial" panose="020B0604020202020204" pitchFamily="34" charset="0"/>
                <a:cs typeface="Arial" panose="020B0604020202020204" pitchFamily="34" charset="0"/>
              </a:rPr>
              <a:t>G_PRES</a:t>
            </a:r>
            <a:r>
              <a:rPr lang="fr-FR" sz="8000" b="0" dirty="0">
                <a:solidFill>
                  <a:srgbClr val="FF0000"/>
                </a:solidFill>
                <a:effectLst/>
                <a:latin typeface="Arial" panose="020B0604020202020204" pitchFamily="34" charset="0"/>
                <a:cs typeface="Arial" panose="020B0604020202020204" pitchFamily="34" charset="0"/>
              </a:rPr>
              <a:t> </a:t>
            </a:r>
            <a:r>
              <a:rPr lang="fr-FR" sz="8000" b="0" dirty="0">
                <a:solidFill>
                  <a:srgbClr val="2C363A"/>
                </a:solidFill>
                <a:effectLst/>
                <a:latin typeface="Arial" panose="020B0604020202020204" pitchFamily="34" charset="0"/>
                <a:cs typeface="Arial" panose="020B0604020202020204" pitchFamily="34" charset="0"/>
              </a:rPr>
              <a:t>: Président de club / de Ligue</a:t>
            </a:r>
            <a:br>
              <a:rPr lang="fr-FR" sz="8000" b="0" dirty="0">
                <a:solidFill>
                  <a:srgbClr val="2C363A"/>
                </a:solidFill>
                <a:effectLst/>
                <a:latin typeface="Arial" panose="020B0604020202020204" pitchFamily="34" charset="0"/>
                <a:cs typeface="Arial" panose="020B0604020202020204" pitchFamily="34" charset="0"/>
              </a:rPr>
            </a:br>
            <a:r>
              <a:rPr lang="fr-FR" sz="8000" b="0" dirty="0">
                <a:solidFill>
                  <a:srgbClr val="2C363A"/>
                </a:solidFill>
                <a:effectLst/>
                <a:latin typeface="Arial" panose="020B0604020202020204" pitchFamily="34" charset="0"/>
                <a:cs typeface="Arial" panose="020B0604020202020204" pitchFamily="34" charset="0"/>
              </a:rPr>
              <a:t>Permet d'accéder aux fonctionnalités liées à la dématérialisation des votes lors des Assemblées Générales, regroupe les fonctionnalités du G_USR, ainsi que l'aspect consultatif du G_ADM. </a:t>
            </a:r>
          </a:p>
          <a:p>
            <a:pPr marL="0" indent="0" algn="l">
              <a:buNone/>
            </a:pPr>
            <a:r>
              <a:rPr lang="fr-FR" sz="8000" b="0" dirty="0">
                <a:solidFill>
                  <a:srgbClr val="2C363A"/>
                </a:solidFill>
                <a:effectLst/>
                <a:latin typeface="Arial" panose="020B0604020202020204" pitchFamily="34" charset="0"/>
                <a:cs typeface="Arial" panose="020B0604020202020204" pitchFamily="34" charset="0"/>
              </a:rPr>
              <a:t>Il ne peut être </a:t>
            </a:r>
            <a:r>
              <a:rPr lang="fr-FR" sz="8000" b="1" dirty="0">
                <a:solidFill>
                  <a:srgbClr val="2C363A"/>
                </a:solidFill>
                <a:effectLst/>
                <a:latin typeface="Arial" panose="020B0604020202020204" pitchFamily="34" charset="0"/>
                <a:cs typeface="Arial" panose="020B0604020202020204" pitchFamily="34" charset="0"/>
              </a:rPr>
              <a:t>délégué que par la FFR</a:t>
            </a:r>
            <a:r>
              <a:rPr lang="fr-FR" sz="8000" b="0" dirty="0">
                <a:solidFill>
                  <a:srgbClr val="2C363A"/>
                </a:solidFill>
                <a:effectLst/>
                <a:latin typeface="Arial" panose="020B0604020202020204" pitchFamily="34" charset="0"/>
                <a:cs typeface="Arial" panose="020B0604020202020204" pitchFamily="34" charset="0"/>
              </a:rPr>
              <a:t> et à condition de fournir un justificatif :  merci d'adresser la demande à </a:t>
            </a:r>
            <a:r>
              <a:rPr lang="fr-FR" sz="8000" b="0" u="none" strike="noStrike" dirty="0">
                <a:solidFill>
                  <a:srgbClr val="00ACFF"/>
                </a:solidFill>
                <a:effectLst/>
                <a:latin typeface="Arial" panose="020B0604020202020204" pitchFamily="34" charset="0"/>
                <a:cs typeface="Arial" panose="020B0604020202020204" pitchFamily="34" charset="0"/>
                <a:hlinkClick r:id="rId2"/>
              </a:rPr>
              <a:t>dajc@ffr.fr</a:t>
            </a:r>
            <a:r>
              <a:rPr lang="fr-FR" sz="8000" b="0" dirty="0">
                <a:solidFill>
                  <a:srgbClr val="2C363A"/>
                </a:solidFill>
                <a:effectLst/>
                <a:latin typeface="Arial" panose="020B0604020202020204" pitchFamily="34" charset="0"/>
                <a:cs typeface="Arial" panose="020B0604020202020204" pitchFamily="34" charset="0"/>
              </a:rPr>
              <a:t> . Le droit G_PRES permet aussi la délégation des autres droits sur la structure, et notamment le droit G_USR ci-dessous.</a:t>
            </a:r>
            <a:br>
              <a:rPr lang="fr-FR" sz="8000" b="0" dirty="0">
                <a:solidFill>
                  <a:srgbClr val="2C363A"/>
                </a:solidFill>
                <a:effectLst/>
                <a:latin typeface="Arial" panose="020B0604020202020204" pitchFamily="34" charset="0"/>
                <a:cs typeface="Arial" panose="020B0604020202020204" pitchFamily="34" charset="0"/>
              </a:rPr>
            </a:br>
            <a:endParaRPr lang="fr-FR" sz="8000" b="0" dirty="0">
              <a:solidFill>
                <a:srgbClr val="2C363A"/>
              </a:solidFill>
              <a:effectLst/>
              <a:latin typeface="Arial" panose="020B0604020202020204" pitchFamily="34" charset="0"/>
              <a:cs typeface="Arial" panose="020B0604020202020204" pitchFamily="34" charset="0"/>
            </a:endParaRPr>
          </a:p>
          <a:p>
            <a:pPr marL="0" indent="0" algn="l">
              <a:buNone/>
            </a:pPr>
            <a:r>
              <a:rPr lang="fr-FR" sz="8000" b="0" dirty="0">
                <a:solidFill>
                  <a:srgbClr val="2C363A"/>
                </a:solidFill>
                <a:effectLst/>
                <a:latin typeface="Arial" panose="020B0604020202020204" pitchFamily="34" charset="0"/>
                <a:cs typeface="Arial" panose="020B0604020202020204" pitchFamily="34" charset="0"/>
              </a:rPr>
              <a:t>Les autres droits sont accessibles à tous les rôles, et peuvent être délégués par la structure :</a:t>
            </a:r>
          </a:p>
          <a:p>
            <a:pPr algn="l"/>
            <a:endParaRPr lang="fr-FR" sz="8000" b="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8000" b="1" dirty="0">
                <a:solidFill>
                  <a:srgbClr val="FF0000"/>
                </a:solidFill>
                <a:effectLst/>
                <a:latin typeface="Arial" panose="020B0604020202020204" pitchFamily="34" charset="0"/>
                <a:cs typeface="Arial" panose="020B0604020202020204" pitchFamily="34" charset="0"/>
              </a:rPr>
              <a:t>G_USR</a:t>
            </a:r>
            <a:r>
              <a:rPr lang="fr-FR" sz="8000" b="0" dirty="0">
                <a:solidFill>
                  <a:srgbClr val="FF0000"/>
                </a:solidFill>
                <a:effectLst/>
                <a:latin typeface="Arial" panose="020B0604020202020204" pitchFamily="34" charset="0"/>
                <a:cs typeface="Arial" panose="020B0604020202020204" pitchFamily="34" charset="0"/>
              </a:rPr>
              <a:t> </a:t>
            </a:r>
            <a:r>
              <a:rPr lang="fr-FR" sz="8000" b="0" dirty="0">
                <a:solidFill>
                  <a:srgbClr val="2C363A"/>
                </a:solidFill>
                <a:effectLst/>
                <a:latin typeface="Arial" panose="020B0604020202020204" pitchFamily="34" charset="0"/>
                <a:cs typeface="Arial" panose="020B0604020202020204" pitchFamily="34" charset="0"/>
              </a:rPr>
              <a:t>: gestionnaire des utilisateurs</a:t>
            </a:r>
            <a:br>
              <a:rPr lang="fr-FR" sz="8000" b="0" dirty="0">
                <a:solidFill>
                  <a:srgbClr val="2C363A"/>
                </a:solidFill>
                <a:effectLst/>
                <a:latin typeface="Arial" panose="020B0604020202020204" pitchFamily="34" charset="0"/>
                <a:cs typeface="Arial" panose="020B0604020202020204" pitchFamily="34" charset="0"/>
              </a:rPr>
            </a:br>
            <a:r>
              <a:rPr lang="fr-FR" sz="8000" b="0" dirty="0">
                <a:solidFill>
                  <a:srgbClr val="2C363A"/>
                </a:solidFill>
                <a:effectLst/>
                <a:latin typeface="Arial" panose="020B0604020202020204" pitchFamily="34" charset="0"/>
                <a:cs typeface="Arial" panose="020B0604020202020204" pitchFamily="34" charset="0"/>
              </a:rPr>
              <a:t>Permet de déléguer des droits aux membres, de modifier les commissions. Il est accordé par le droit G_PRES et limité à 3 maximum par structure</a:t>
            </a:r>
          </a:p>
          <a:p>
            <a:pPr algn="l">
              <a:buFont typeface="Arial" panose="020B0604020202020204" pitchFamily="34" charset="0"/>
              <a:buChar char="•"/>
            </a:pPr>
            <a:r>
              <a:rPr lang="fr-FR" sz="8000" b="1" dirty="0">
                <a:solidFill>
                  <a:srgbClr val="FF0000"/>
                </a:solidFill>
                <a:effectLst/>
                <a:latin typeface="Arial" panose="020B0604020202020204" pitchFamily="34" charset="0"/>
                <a:cs typeface="Arial" panose="020B0604020202020204" pitchFamily="34" charset="0"/>
              </a:rPr>
              <a:t>G_ADM</a:t>
            </a:r>
            <a:r>
              <a:rPr lang="fr-FR" sz="8000" b="0" dirty="0">
                <a:solidFill>
                  <a:srgbClr val="FF0000"/>
                </a:solidFill>
                <a:effectLst/>
                <a:latin typeface="Arial" panose="020B0604020202020204" pitchFamily="34" charset="0"/>
                <a:cs typeface="Arial" panose="020B0604020202020204" pitchFamily="34" charset="0"/>
              </a:rPr>
              <a:t> </a:t>
            </a:r>
            <a:r>
              <a:rPr lang="fr-FR" sz="8000" b="0" dirty="0">
                <a:solidFill>
                  <a:srgbClr val="2C363A"/>
                </a:solidFill>
                <a:effectLst/>
                <a:latin typeface="Arial" panose="020B0604020202020204" pitchFamily="34" charset="0"/>
                <a:cs typeface="Arial" panose="020B0604020202020204" pitchFamily="34" charset="0"/>
              </a:rPr>
              <a:t>: gestionnaire administratif</a:t>
            </a:r>
            <a:br>
              <a:rPr lang="fr-FR" sz="8000" b="0" dirty="0">
                <a:solidFill>
                  <a:srgbClr val="2C363A"/>
                </a:solidFill>
                <a:effectLst/>
                <a:latin typeface="Arial" panose="020B0604020202020204" pitchFamily="34" charset="0"/>
                <a:cs typeface="Arial" panose="020B0604020202020204" pitchFamily="34" charset="0"/>
              </a:rPr>
            </a:br>
            <a:r>
              <a:rPr lang="fr-FR" sz="8000" b="0" dirty="0">
                <a:solidFill>
                  <a:srgbClr val="2C363A"/>
                </a:solidFill>
                <a:effectLst/>
                <a:latin typeface="Arial" panose="020B0604020202020204" pitchFamily="34" charset="0"/>
                <a:cs typeface="Arial" panose="020B0604020202020204" pitchFamily="34" charset="0"/>
              </a:rPr>
              <a:t>Permet de modifier les informations de la structure, d'imprimer les cartes de qualification, de visualiser le solde du compte</a:t>
            </a:r>
          </a:p>
          <a:p>
            <a:pPr marL="0" indent="0">
              <a:buNone/>
            </a:pPr>
            <a:endParaRPr lang="fr-FR" dirty="0"/>
          </a:p>
        </p:txBody>
      </p:sp>
    </p:spTree>
    <p:extLst>
      <p:ext uri="{BB962C8B-B14F-4D97-AF65-F5344CB8AC3E}">
        <p14:creationId xmlns:p14="http://schemas.microsoft.com/office/powerpoint/2010/main" val="10834551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AE826-0457-CD94-53AC-0223B97A75C1}"/>
              </a:ext>
            </a:extLst>
          </p:cNvPr>
          <p:cNvSpPr/>
          <p:nvPr/>
        </p:nvSpPr>
        <p:spPr>
          <a:xfrm>
            <a:off x="6096000" y="149290"/>
            <a:ext cx="5987143" cy="1259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96C08DE-D5FA-4C38-9BC6-1DBFADA3FFFA}"/>
              </a:ext>
            </a:extLst>
          </p:cNvPr>
          <p:cNvSpPr>
            <a:spLocks noGrp="1"/>
          </p:cNvSpPr>
          <p:nvPr>
            <p:ph idx="1"/>
          </p:nvPr>
        </p:nvSpPr>
        <p:spPr>
          <a:xfrm>
            <a:off x="256591" y="1530626"/>
            <a:ext cx="10820400" cy="5327374"/>
          </a:xfrm>
        </p:spPr>
        <p:txBody>
          <a:bodyPr>
            <a:normAutofit fontScale="62500" lnSpcReduction="20000"/>
          </a:bodyPr>
          <a:lstStyle/>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G_AFF</a:t>
            </a:r>
            <a:r>
              <a:rPr lang="fr-FR" sz="3200" b="0" i="0" dirty="0">
                <a:solidFill>
                  <a:srgbClr val="FF0000"/>
                </a:solidFill>
                <a:effectLst/>
                <a:latin typeface="Arial" panose="020B0604020202020204" pitchFamily="34" charset="0"/>
                <a:cs typeface="Arial" panose="020B0604020202020204" pitchFamily="34" charset="0"/>
              </a:rPr>
              <a:t> </a:t>
            </a:r>
            <a:r>
              <a:rPr lang="fr-FR" sz="3200" b="0" i="0" dirty="0">
                <a:solidFill>
                  <a:srgbClr val="2C363A"/>
                </a:solidFill>
                <a:effectLst/>
                <a:latin typeface="Arial" panose="020B0604020202020204" pitchFamily="34" charset="0"/>
                <a:cs typeface="Arial" panose="020B0604020202020204" pitchFamily="34" charset="0"/>
              </a:rPr>
              <a:t>: gestionnaires des affiliations</a:t>
            </a:r>
            <a:br>
              <a:rPr lang="fr-FR" sz="3200" b="0" i="0" dirty="0">
                <a:solidFill>
                  <a:srgbClr val="2C363A"/>
                </a:solidFill>
                <a:effectLst/>
                <a:latin typeface="Arial" panose="020B0604020202020204" pitchFamily="34" charset="0"/>
                <a:cs typeface="Arial" panose="020B0604020202020204" pitchFamily="34" charset="0"/>
              </a:rPr>
            </a:br>
            <a:r>
              <a:rPr lang="fr-FR" sz="3200" b="0" i="1" dirty="0">
                <a:solidFill>
                  <a:srgbClr val="2C363A"/>
                </a:solidFill>
                <a:effectLst/>
                <a:latin typeface="Arial" panose="020B0604020202020204" pitchFamily="34" charset="0"/>
                <a:cs typeface="Arial" panose="020B0604020202020204" pitchFamily="34" charset="0"/>
              </a:rPr>
              <a:t>Permet d'initialiser les demandes d'affiliations, de les transmettre pour validation, d'ajouter des compléments</a:t>
            </a:r>
            <a:endParaRPr lang="fr-FR" sz="3200" b="0" i="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G_LEC </a:t>
            </a:r>
            <a:r>
              <a:rPr lang="fr-FR" sz="3200" b="0" i="0" dirty="0">
                <a:solidFill>
                  <a:srgbClr val="2C363A"/>
                </a:solidFill>
                <a:effectLst/>
                <a:latin typeface="Arial" panose="020B0604020202020204" pitchFamily="34" charset="0"/>
                <a:cs typeface="Arial" panose="020B0604020202020204" pitchFamily="34" charset="0"/>
              </a:rPr>
              <a:t>: droit de lecture seule</a:t>
            </a: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G_TUT </a:t>
            </a:r>
            <a:r>
              <a:rPr lang="fr-FR" sz="3200" b="0" i="0" dirty="0">
                <a:solidFill>
                  <a:srgbClr val="2C363A"/>
                </a:solidFill>
                <a:effectLst/>
                <a:latin typeface="Arial" panose="020B0604020202020204" pitchFamily="34" charset="0"/>
                <a:cs typeface="Arial" panose="020B0604020202020204" pitchFamily="34" charset="0"/>
              </a:rPr>
              <a:t>: gestionnaire des autorisations de jouer dans deux clubs</a:t>
            </a: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G_DTA </a:t>
            </a:r>
            <a:r>
              <a:rPr lang="fr-FR" sz="3200" b="0" i="0" dirty="0">
                <a:solidFill>
                  <a:srgbClr val="2C363A"/>
                </a:solidFill>
                <a:effectLst/>
                <a:latin typeface="Arial" panose="020B0604020202020204" pitchFamily="34" charset="0"/>
                <a:cs typeface="Arial" panose="020B0604020202020204" pitchFamily="34" charset="0"/>
              </a:rPr>
              <a:t>: gestionnaire des arbitres</a:t>
            </a:r>
            <a:br>
              <a:rPr lang="fr-FR" sz="3200" b="0" i="0" dirty="0">
                <a:solidFill>
                  <a:srgbClr val="2C363A"/>
                </a:solidFill>
                <a:effectLst/>
                <a:latin typeface="Arial" panose="020B0604020202020204" pitchFamily="34" charset="0"/>
                <a:cs typeface="Arial" panose="020B0604020202020204" pitchFamily="34" charset="0"/>
              </a:rPr>
            </a:br>
            <a:r>
              <a:rPr lang="fr-FR" sz="3200" b="0" i="1" dirty="0">
                <a:solidFill>
                  <a:srgbClr val="2C363A"/>
                </a:solidFill>
                <a:effectLst/>
                <a:latin typeface="Arial" panose="020B0604020202020204" pitchFamily="34" charset="0"/>
                <a:cs typeface="Arial" panose="020B0604020202020204" pitchFamily="34" charset="0"/>
              </a:rPr>
              <a:t>Permet de convoquer les officiels désignés par le G_DES, de saisir les indisponibilités, etc.</a:t>
            </a:r>
            <a:br>
              <a:rPr lang="fr-FR" sz="3200" b="0" i="1" dirty="0">
                <a:solidFill>
                  <a:srgbClr val="2C363A"/>
                </a:solidFill>
                <a:effectLst/>
                <a:latin typeface="Arial" panose="020B0604020202020204" pitchFamily="34" charset="0"/>
                <a:cs typeface="Arial" panose="020B0604020202020204" pitchFamily="34" charset="0"/>
              </a:rPr>
            </a:br>
            <a:endParaRPr lang="fr-FR" sz="3200" b="0" i="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G_DES</a:t>
            </a:r>
            <a:r>
              <a:rPr lang="fr-FR" sz="3200" b="0" i="0" dirty="0">
                <a:solidFill>
                  <a:srgbClr val="2C363A"/>
                </a:solidFill>
                <a:effectLst/>
                <a:latin typeface="Arial" panose="020B0604020202020204" pitchFamily="34" charset="0"/>
                <a:cs typeface="Arial" panose="020B0604020202020204" pitchFamily="34" charset="0"/>
              </a:rPr>
              <a:t> : désignation des officiels de rencontres, consultation des diplômes</a:t>
            </a: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G_RF</a:t>
            </a:r>
            <a:r>
              <a:rPr lang="fr-FR" sz="3200" b="0" i="0" dirty="0">
                <a:solidFill>
                  <a:srgbClr val="FF0000"/>
                </a:solidFill>
                <a:effectLst/>
                <a:latin typeface="Arial" panose="020B0604020202020204" pitchFamily="34" charset="0"/>
                <a:cs typeface="Arial" panose="020B0604020202020204" pitchFamily="34" charset="0"/>
              </a:rPr>
              <a:t> </a:t>
            </a:r>
            <a:r>
              <a:rPr lang="fr-FR" sz="3200" b="0" i="0" dirty="0">
                <a:solidFill>
                  <a:srgbClr val="2C363A"/>
                </a:solidFill>
                <a:effectLst/>
                <a:latin typeface="Arial" panose="020B0604020202020204" pitchFamily="34" charset="0"/>
                <a:cs typeface="Arial" panose="020B0604020202020204" pitchFamily="34" charset="0"/>
              </a:rPr>
              <a:t>: Représentants Fédéraux</a:t>
            </a:r>
            <a:br>
              <a:rPr lang="fr-FR" sz="3200" b="1" i="0" dirty="0">
                <a:solidFill>
                  <a:srgbClr val="2C363A"/>
                </a:solidFill>
                <a:effectLst/>
                <a:latin typeface="Arial" panose="020B0604020202020204" pitchFamily="34" charset="0"/>
                <a:cs typeface="Arial" panose="020B0604020202020204" pitchFamily="34" charset="0"/>
              </a:rPr>
            </a:br>
            <a:endParaRPr lang="fr-FR" sz="3200" b="0" i="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G_CPT</a:t>
            </a:r>
            <a:r>
              <a:rPr lang="fr-FR" sz="3200" b="0" i="0" dirty="0">
                <a:solidFill>
                  <a:srgbClr val="FF0000"/>
                </a:solidFill>
                <a:effectLst/>
                <a:latin typeface="Arial" panose="020B0604020202020204" pitchFamily="34" charset="0"/>
                <a:cs typeface="Arial" panose="020B0604020202020204" pitchFamily="34" charset="0"/>
              </a:rPr>
              <a:t> </a:t>
            </a:r>
            <a:r>
              <a:rPr lang="fr-FR" sz="3200" b="0" i="0" dirty="0">
                <a:solidFill>
                  <a:srgbClr val="2C363A"/>
                </a:solidFill>
                <a:effectLst/>
                <a:latin typeface="Arial" panose="020B0604020202020204" pitchFamily="34" charset="0"/>
                <a:cs typeface="Arial" panose="020B0604020202020204" pitchFamily="34" charset="0"/>
              </a:rPr>
              <a:t>: gestionnaire des compétitions</a:t>
            </a:r>
            <a:br>
              <a:rPr lang="fr-FR" sz="3200" b="0" i="0" dirty="0">
                <a:solidFill>
                  <a:srgbClr val="2C363A"/>
                </a:solidFill>
                <a:effectLst/>
                <a:latin typeface="Arial" panose="020B0604020202020204" pitchFamily="34" charset="0"/>
                <a:cs typeface="Arial" panose="020B0604020202020204" pitchFamily="34" charset="0"/>
              </a:rPr>
            </a:br>
            <a:r>
              <a:rPr lang="fr-FR" sz="3200" b="0" i="1" dirty="0">
                <a:solidFill>
                  <a:srgbClr val="2C363A"/>
                </a:solidFill>
                <a:effectLst/>
                <a:latin typeface="Arial" panose="020B0604020202020204" pitchFamily="34" charset="0"/>
                <a:cs typeface="Arial" panose="020B0604020202020204" pitchFamily="34" charset="0"/>
              </a:rPr>
              <a:t>Permet de créer et administrer les compétitions de son périmètre, de modifier les regroupements, de positionner le terrain d'une rencontre</a:t>
            </a:r>
            <a:endParaRPr lang="fr-FR" sz="3200" b="0" i="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G_FDM</a:t>
            </a:r>
            <a:r>
              <a:rPr lang="fr-FR" sz="3200" b="0" i="0" dirty="0">
                <a:solidFill>
                  <a:srgbClr val="FF0000"/>
                </a:solidFill>
                <a:effectLst/>
                <a:latin typeface="Arial" panose="020B0604020202020204" pitchFamily="34" charset="0"/>
                <a:cs typeface="Arial" panose="020B0604020202020204" pitchFamily="34" charset="0"/>
              </a:rPr>
              <a:t> </a:t>
            </a:r>
            <a:r>
              <a:rPr lang="fr-FR" sz="3200" b="0" i="0" dirty="0">
                <a:solidFill>
                  <a:srgbClr val="2C363A"/>
                </a:solidFill>
                <a:effectLst/>
                <a:latin typeface="Arial" panose="020B0604020202020204" pitchFamily="34" charset="0"/>
                <a:cs typeface="Arial" panose="020B0604020202020204" pitchFamily="34" charset="0"/>
              </a:rPr>
              <a:t>: gestionnaire Feuille De Match</a:t>
            </a:r>
            <a:br>
              <a:rPr lang="fr-FR" sz="3200" b="0" i="0" dirty="0">
                <a:solidFill>
                  <a:srgbClr val="2C363A"/>
                </a:solidFill>
                <a:effectLst/>
                <a:latin typeface="Arial" panose="020B0604020202020204" pitchFamily="34" charset="0"/>
                <a:cs typeface="Arial" panose="020B0604020202020204" pitchFamily="34" charset="0"/>
              </a:rPr>
            </a:br>
            <a:r>
              <a:rPr lang="fr-FR" sz="3200" b="0" i="1" dirty="0">
                <a:solidFill>
                  <a:srgbClr val="2C363A"/>
                </a:solidFill>
                <a:effectLst/>
                <a:latin typeface="Arial" panose="020B0604020202020204" pitchFamily="34" charset="0"/>
                <a:cs typeface="Arial" panose="020B0604020202020204" pitchFamily="34" charset="0"/>
              </a:rPr>
              <a:t>Permet d'administrer la Feuille de Match Dématérialisée (=FDMD), sur </a:t>
            </a:r>
            <a:r>
              <a:rPr lang="fr-FR" sz="3200" b="0" i="1" dirty="0" err="1">
                <a:solidFill>
                  <a:srgbClr val="2C363A"/>
                </a:solidFill>
                <a:effectLst/>
                <a:latin typeface="Arial" panose="020B0604020202020204" pitchFamily="34" charset="0"/>
                <a:cs typeface="Arial" panose="020B0604020202020204" pitchFamily="34" charset="0"/>
              </a:rPr>
              <a:t>Oval-e</a:t>
            </a:r>
            <a:r>
              <a:rPr lang="fr-FR" sz="3200" b="0" i="1" dirty="0">
                <a:solidFill>
                  <a:srgbClr val="2C363A"/>
                </a:solidFill>
                <a:effectLst/>
                <a:latin typeface="Arial" panose="020B0604020202020204" pitchFamily="34" charset="0"/>
                <a:cs typeface="Arial" panose="020B0604020202020204" pitchFamily="34" charset="0"/>
              </a:rPr>
              <a:t> et les applications dédiées</a:t>
            </a:r>
            <a:endParaRPr lang="fr-FR" sz="3200" b="0" i="0" dirty="0">
              <a:solidFill>
                <a:srgbClr val="2C363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fr-FR" sz="3200" b="1" i="0" dirty="0">
                <a:solidFill>
                  <a:srgbClr val="FF0000"/>
                </a:solidFill>
                <a:effectLst/>
                <a:latin typeface="Arial" panose="020B0604020202020204" pitchFamily="34" charset="0"/>
                <a:cs typeface="Arial" panose="020B0604020202020204" pitchFamily="34" charset="0"/>
              </a:rPr>
              <a:t>G_MED </a:t>
            </a:r>
            <a:r>
              <a:rPr lang="fr-FR" sz="3200" b="0" i="0" dirty="0">
                <a:solidFill>
                  <a:srgbClr val="2C363A"/>
                </a:solidFill>
                <a:effectLst/>
                <a:latin typeface="Arial" panose="020B0604020202020204" pitchFamily="34" charset="0"/>
                <a:cs typeface="Arial" panose="020B0604020202020204" pitchFamily="34" charset="0"/>
              </a:rPr>
              <a:t>: gestionnaire médical</a:t>
            </a:r>
            <a:br>
              <a:rPr lang="fr-FR" sz="3200" b="0" i="0" dirty="0">
                <a:solidFill>
                  <a:srgbClr val="2C363A"/>
                </a:solidFill>
                <a:effectLst/>
                <a:latin typeface="Arial" panose="020B0604020202020204" pitchFamily="34" charset="0"/>
                <a:cs typeface="Arial" panose="020B0604020202020204" pitchFamily="34" charset="0"/>
              </a:rPr>
            </a:br>
            <a:r>
              <a:rPr lang="fr-FR" sz="3200" b="0" i="1" dirty="0">
                <a:solidFill>
                  <a:srgbClr val="2C363A"/>
                </a:solidFill>
                <a:effectLst/>
                <a:latin typeface="Arial" panose="020B0604020202020204" pitchFamily="34" charset="0"/>
                <a:cs typeface="Arial" panose="020B0604020202020204" pitchFamily="34" charset="0"/>
              </a:rPr>
              <a:t>Permet de saisir les cartons bleus, de requalifier les personnes une fois les tests passés</a:t>
            </a:r>
            <a:endParaRPr lang="fr-FR" sz="3200" b="0" i="0" dirty="0">
              <a:solidFill>
                <a:srgbClr val="2C363A"/>
              </a:solidFill>
              <a:effectLst/>
              <a:latin typeface="Arial" panose="020B0604020202020204" pitchFamily="34" charset="0"/>
              <a:cs typeface="Arial" panose="020B0604020202020204" pitchFamily="34" charset="0"/>
            </a:endParaRPr>
          </a:p>
          <a:p>
            <a:pPr marL="0" indent="0">
              <a:buNone/>
            </a:pPr>
            <a:endParaRPr lang="fr-FR" dirty="0"/>
          </a:p>
        </p:txBody>
      </p:sp>
      <p:sp>
        <p:nvSpPr>
          <p:cNvPr id="4" name="ZoneTexte 3">
            <a:extLst>
              <a:ext uri="{FF2B5EF4-FFF2-40B4-BE49-F238E27FC236}">
                <a16:creationId xmlns:a16="http://schemas.microsoft.com/office/drawing/2014/main" id="{0666ED6B-AD96-4BE4-9AE3-B42CCFC8C106}"/>
              </a:ext>
            </a:extLst>
          </p:cNvPr>
          <p:cNvSpPr txBox="1"/>
          <p:nvPr/>
        </p:nvSpPr>
        <p:spPr>
          <a:xfrm>
            <a:off x="6096000" y="182362"/>
            <a:ext cx="6188766" cy="1477328"/>
          </a:xfrm>
          <a:prstGeom prst="rect">
            <a:avLst/>
          </a:prstGeom>
          <a:noFill/>
        </p:spPr>
        <p:txBody>
          <a:bodyPr wrap="square" rtlCol="0">
            <a:spAutoFit/>
          </a:bodyPr>
          <a:lstStyle/>
          <a:p>
            <a:r>
              <a:rPr lang="fr-FR" b="1" dirty="0">
                <a:latin typeface="Courier New" panose="02070309020205020404" pitchFamily="49" charset="0"/>
              </a:rPr>
              <a:t>I</a:t>
            </a:r>
            <a:r>
              <a:rPr lang="fr-FR" b="1" i="0" dirty="0">
                <a:effectLst/>
                <a:latin typeface="Courier New" panose="02070309020205020404" pitchFamily="49" charset="0"/>
              </a:rPr>
              <a:t>l est nécessaire qu’à minima le président, trésorier et secrétaire soient licenciés. Cela doit être intégré dans l’organigramme club d’ovale.</a:t>
            </a:r>
            <a:br>
              <a:rPr lang="fr-FR" dirty="0"/>
            </a:br>
            <a:endParaRPr lang="fr-FR" dirty="0"/>
          </a:p>
        </p:txBody>
      </p:sp>
    </p:spTree>
    <p:extLst>
      <p:ext uri="{BB962C8B-B14F-4D97-AF65-F5344CB8AC3E}">
        <p14:creationId xmlns:p14="http://schemas.microsoft.com/office/powerpoint/2010/main" val="401594040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3604B5-1EDC-4B77-AA8C-60E56D436644}"/>
              </a:ext>
            </a:extLst>
          </p:cNvPr>
          <p:cNvSpPr>
            <a:spLocks noGrp="1"/>
          </p:cNvSpPr>
          <p:nvPr>
            <p:ph type="title"/>
          </p:nvPr>
        </p:nvSpPr>
        <p:spPr>
          <a:xfrm>
            <a:off x="4369295" y="145848"/>
            <a:ext cx="7358270" cy="1293028"/>
          </a:xfrm>
        </p:spPr>
        <p:txBody>
          <a:bodyPr>
            <a:normAutofit/>
          </a:bodyPr>
          <a:lstStyle/>
          <a:p>
            <a:r>
              <a:rPr lang="fr-FR" sz="2400" b="1" dirty="0"/>
              <a:t>Comment attribuer des droits sur </a:t>
            </a:r>
            <a:r>
              <a:rPr lang="fr-FR" sz="2400" b="1" dirty="0" err="1"/>
              <a:t>oval-e</a:t>
            </a:r>
            <a:r>
              <a:rPr lang="fr-FR" sz="2400" b="1" dirty="0"/>
              <a:t> ?</a:t>
            </a:r>
          </a:p>
        </p:txBody>
      </p:sp>
      <p:sp>
        <p:nvSpPr>
          <p:cNvPr id="3" name="Espace réservé du contenu 2">
            <a:extLst>
              <a:ext uri="{FF2B5EF4-FFF2-40B4-BE49-F238E27FC236}">
                <a16:creationId xmlns:a16="http://schemas.microsoft.com/office/drawing/2014/main" id="{417980BF-037D-4597-BC35-9DB12F8E92A8}"/>
              </a:ext>
            </a:extLst>
          </p:cNvPr>
          <p:cNvSpPr>
            <a:spLocks noGrp="1"/>
          </p:cNvSpPr>
          <p:nvPr>
            <p:ph idx="1"/>
          </p:nvPr>
        </p:nvSpPr>
        <p:spPr>
          <a:xfrm>
            <a:off x="685800" y="1438876"/>
            <a:ext cx="10820400" cy="4880215"/>
          </a:xfrm>
        </p:spPr>
        <p:txBody>
          <a:bodyPr>
            <a:normAutofit fontScale="92500" lnSpcReduction="10000"/>
          </a:bodyPr>
          <a:lstStyle/>
          <a:p>
            <a:r>
              <a:rPr lang="fr-FR" sz="2000" dirty="0">
                <a:latin typeface="Arial" panose="020B0604020202020204" pitchFamily="34" charset="0"/>
                <a:cs typeface="Arial" panose="020B0604020202020204" pitchFamily="34" charset="0"/>
              </a:rPr>
              <a:t>Aller sur la page club sur </a:t>
            </a:r>
            <a:r>
              <a:rPr lang="fr-FR" sz="2000" dirty="0" err="1">
                <a:latin typeface="Arial" panose="020B0604020202020204" pitchFamily="34" charset="0"/>
                <a:cs typeface="Arial" panose="020B0604020202020204" pitchFamily="34" charset="0"/>
              </a:rPr>
              <a:t>Oval</a:t>
            </a:r>
            <a:endParaRPr lang="fr-FR" sz="2000" dirty="0">
              <a:latin typeface="Arial" panose="020B0604020202020204" pitchFamily="34" charset="0"/>
              <a:cs typeface="Arial" panose="020B0604020202020204" pitchFamily="34" charset="0"/>
            </a:endParaRPr>
          </a:p>
          <a:p>
            <a:pPr marL="0" indent="0">
              <a:buNone/>
            </a:pPr>
            <a:endParaRPr lang="fr-FR" sz="2000" dirty="0">
              <a:latin typeface="Arial" panose="020B0604020202020204" pitchFamily="34" charset="0"/>
              <a:cs typeface="Arial" panose="020B0604020202020204" pitchFamily="34" charset="0"/>
            </a:endParaRPr>
          </a:p>
          <a:p>
            <a:pPr marL="0" indent="0">
              <a:buNone/>
            </a:pPr>
            <a:r>
              <a:rPr lang="fr-FR" sz="2000" b="1" u="sng" dirty="0">
                <a:latin typeface="Arial" panose="020B0604020202020204" pitchFamily="34" charset="0"/>
                <a:cs typeface="Arial" panose="020B0604020202020204" pitchFamily="34" charset="0"/>
                <a:sym typeface="Wingdings" panose="05000000000000000000" pitchFamily="2" charset="2"/>
              </a:rPr>
              <a:t>Créer une commission </a:t>
            </a:r>
            <a:r>
              <a:rPr lang="fr-FR" sz="2000" dirty="0">
                <a:latin typeface="Arial" panose="020B0604020202020204" pitchFamily="34" charset="0"/>
                <a:cs typeface="Arial" panose="020B0604020202020204" pitchFamily="34" charset="0"/>
                <a:sym typeface="Wingdings" panose="05000000000000000000" pitchFamily="2" charset="2"/>
              </a:rPr>
              <a:t>: </a:t>
            </a:r>
          </a:p>
          <a:p>
            <a:pPr>
              <a:buFont typeface="Wingdings" panose="05000000000000000000" pitchFamily="2" charset="2"/>
              <a:buChar char="à"/>
            </a:pPr>
            <a:r>
              <a:rPr lang="fr-FR" sz="2000" dirty="0">
                <a:latin typeface="Arial" panose="020B0604020202020204" pitchFamily="34" charset="0"/>
                <a:cs typeface="Arial" panose="020B0604020202020204" pitchFamily="34" charset="0"/>
                <a:sym typeface="Wingdings" panose="05000000000000000000" pitchFamily="2" charset="2"/>
              </a:rPr>
              <a:t>Cliquer sur le nom du club en haut à droite  menu horizontal, « Commissions »  Créer une commission  Valider </a:t>
            </a:r>
          </a:p>
          <a:p>
            <a:pPr marL="0" indent="0" algn="ctr">
              <a:buNone/>
            </a:pPr>
            <a:r>
              <a:rPr lang="fr-FR" sz="2000" dirty="0">
                <a:solidFill>
                  <a:srgbClr val="FF0000"/>
                </a:solidFill>
                <a:latin typeface="Arial" panose="020B0604020202020204" pitchFamily="34" charset="0"/>
                <a:cs typeface="Arial" panose="020B0604020202020204" pitchFamily="34" charset="0"/>
                <a:sym typeface="Wingdings" panose="05000000000000000000" pitchFamily="2" charset="2"/>
              </a:rPr>
              <a:t>Pour le code et adresse email : NE RIEN NOTER</a:t>
            </a:r>
          </a:p>
          <a:p>
            <a:pPr marL="0" indent="0">
              <a:buNone/>
            </a:pPr>
            <a:endParaRPr lang="fr-FR" sz="2000"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fr-FR" sz="2000" b="1" u="sng" dirty="0">
                <a:latin typeface="Arial" panose="020B0604020202020204" pitchFamily="34" charset="0"/>
                <a:cs typeface="Arial" panose="020B0604020202020204" pitchFamily="34" charset="0"/>
                <a:sym typeface="Wingdings" panose="05000000000000000000" pitchFamily="2" charset="2"/>
              </a:rPr>
              <a:t>Intégrer des membres à la commission </a:t>
            </a:r>
          </a:p>
          <a:p>
            <a:pPr>
              <a:buFont typeface="Wingdings" panose="05000000000000000000" pitchFamily="2" charset="2"/>
              <a:buChar char="à"/>
            </a:pPr>
            <a:r>
              <a:rPr lang="fr-FR" sz="2000" dirty="0">
                <a:latin typeface="Arial" panose="020B0604020202020204" pitchFamily="34" charset="0"/>
                <a:cs typeface="Arial" panose="020B0604020202020204" pitchFamily="34" charset="0"/>
                <a:sym typeface="Wingdings" panose="05000000000000000000" pitchFamily="2" charset="2"/>
              </a:rPr>
              <a:t>Cliquer sur le triangle à gauche du numéro de commission  ajouter une personne, puis valider, le membre apparaît dans le tableau  dans le tableau, choisir « affecter des droits »</a:t>
            </a:r>
          </a:p>
          <a:p>
            <a:pPr>
              <a:buFont typeface="Wingdings" panose="05000000000000000000" pitchFamily="2" charset="2"/>
              <a:buChar char="à"/>
            </a:pPr>
            <a:endParaRPr lang="fr-FR" sz="2000"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fr-FR" sz="2000" b="1" u="sng" dirty="0">
                <a:latin typeface="Arial" panose="020B0604020202020204" pitchFamily="34" charset="0"/>
                <a:cs typeface="Arial" panose="020B0604020202020204" pitchFamily="34" charset="0"/>
                <a:sym typeface="Wingdings" panose="05000000000000000000" pitchFamily="2" charset="2"/>
              </a:rPr>
              <a:t>Attribution des droits </a:t>
            </a:r>
          </a:p>
          <a:p>
            <a:pPr marL="0" indent="0">
              <a:buNone/>
            </a:pPr>
            <a:r>
              <a:rPr lang="fr-FR" sz="2000" dirty="0">
                <a:latin typeface="Arial" panose="020B0604020202020204" pitchFamily="34" charset="0"/>
                <a:cs typeface="Arial" panose="020B0604020202020204" pitchFamily="34" charset="0"/>
                <a:sym typeface="Wingdings" panose="05000000000000000000" pitchFamily="2" charset="2"/>
              </a:rPr>
              <a:t> Cliquer en haut à droite sur le nom du club  cliquer sur « Droits »  Cocher les droits choisis pour les personnes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47281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27356-0C4C-4383-9110-B1312AFB2D31}"/>
              </a:ext>
            </a:extLst>
          </p:cNvPr>
          <p:cNvSpPr>
            <a:spLocks noGrp="1"/>
          </p:cNvSpPr>
          <p:nvPr>
            <p:ph type="title"/>
          </p:nvPr>
        </p:nvSpPr>
        <p:spPr>
          <a:xfrm>
            <a:off x="6817297" y="414762"/>
            <a:ext cx="4297017" cy="635720"/>
          </a:xfrm>
        </p:spPr>
        <p:txBody>
          <a:bodyPr>
            <a:normAutofit/>
          </a:bodyPr>
          <a:lstStyle/>
          <a:p>
            <a:r>
              <a:rPr lang="fr-FR" sz="2000" b="1" dirty="0"/>
              <a:t>Comment créer sa licence ?</a:t>
            </a:r>
          </a:p>
        </p:txBody>
      </p:sp>
      <p:sp>
        <p:nvSpPr>
          <p:cNvPr id="3" name="Espace réservé du contenu 2">
            <a:extLst>
              <a:ext uri="{FF2B5EF4-FFF2-40B4-BE49-F238E27FC236}">
                <a16:creationId xmlns:a16="http://schemas.microsoft.com/office/drawing/2014/main" id="{7065AD4D-68CA-48AA-B41D-A80157629FBF}"/>
              </a:ext>
            </a:extLst>
          </p:cNvPr>
          <p:cNvSpPr>
            <a:spLocks noGrp="1"/>
          </p:cNvSpPr>
          <p:nvPr>
            <p:ph idx="1"/>
          </p:nvPr>
        </p:nvSpPr>
        <p:spPr>
          <a:xfrm>
            <a:off x="685800" y="1435698"/>
            <a:ext cx="10820400" cy="4866963"/>
          </a:xfrm>
        </p:spPr>
        <p:txBody>
          <a:bodyPr/>
          <a:lstStyle/>
          <a:p>
            <a:r>
              <a:rPr lang="fr-FR" sz="2000" dirty="0">
                <a:latin typeface="Arial" panose="020B0604020202020204" pitchFamily="34" charset="0"/>
                <a:cs typeface="Arial" panose="020B0604020202020204" pitchFamily="34" charset="0"/>
              </a:rPr>
              <a:t>Sur ovale, rentrer identifiant et MDP</a:t>
            </a:r>
          </a:p>
          <a:p>
            <a:pPr marL="0" indent="0" algn="ctr">
              <a:buNone/>
            </a:pPr>
            <a:r>
              <a:rPr lang="fr-FR"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Attention au moment de la sélection du mot de passe à ne pas créer un espace avant ou après ! </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Connexion </a:t>
            </a:r>
            <a:r>
              <a:rPr lang="fr-FR" sz="2000" dirty="0">
                <a:latin typeface="Arial" panose="020B0604020202020204" pitchFamily="34" charset="0"/>
                <a:cs typeface="Arial" panose="020B0604020202020204" pitchFamily="34" charset="0"/>
                <a:sym typeface="Wingdings" panose="05000000000000000000" pitchFamily="2" charset="2"/>
              </a:rPr>
              <a:t> ouverture du dossier </a:t>
            </a:r>
          </a:p>
          <a:p>
            <a:r>
              <a:rPr lang="fr-FR" sz="2000" dirty="0">
                <a:latin typeface="Arial" panose="020B0604020202020204" pitchFamily="34" charset="0"/>
                <a:cs typeface="Arial" panose="020B0604020202020204" pitchFamily="34" charset="0"/>
                <a:sym typeface="Wingdings" panose="05000000000000000000" pitchFamily="2" charset="2"/>
              </a:rPr>
              <a:t>Cliquer sur « Cliquer ici pour demander une affiliation »</a:t>
            </a:r>
          </a:p>
          <a:p>
            <a:endParaRPr lang="fr-FR" sz="2000" dirty="0">
              <a:latin typeface="Arial" panose="020B0604020202020204" pitchFamily="34" charset="0"/>
              <a:cs typeface="Arial" panose="020B0604020202020204" pitchFamily="34" charset="0"/>
              <a:sym typeface="Wingdings" panose="05000000000000000000" pitchFamily="2" charset="2"/>
            </a:endParaRPr>
          </a:p>
          <a:p>
            <a:pPr marL="0" indent="0">
              <a:spcAft>
                <a:spcPts val="1000"/>
              </a:spcAft>
              <a:buNone/>
            </a:pPr>
            <a:r>
              <a:rPr lang="fr-FR" sz="2000" b="1" u="sng" dirty="0">
                <a:latin typeface="Arial" panose="020B0604020202020204" pitchFamily="34" charset="0"/>
                <a:cs typeface="Arial" panose="020B0604020202020204" pitchFamily="34" charset="0"/>
              </a:rPr>
              <a:t>Étape 0: informations sur les mutations </a:t>
            </a:r>
            <a:r>
              <a:rPr lang="fr-FR" sz="2000" dirty="0">
                <a:solidFill>
                  <a:srgbClr val="FF0000"/>
                </a:solidFill>
                <a:latin typeface="Arial" panose="020B0604020202020204" pitchFamily="34" charset="0"/>
                <a:cs typeface="Arial" panose="020B0604020202020204" pitchFamily="34" charset="0"/>
              </a:rPr>
              <a:t>(UNIQUEMENT POUR JOUEURS MUTÉS)</a:t>
            </a:r>
          </a:p>
          <a:p>
            <a:pPr marL="0" indent="0">
              <a:spcAft>
                <a:spcPts val="1000"/>
              </a:spcAft>
              <a:buNone/>
            </a:pPr>
            <a:r>
              <a:rPr lang="fr-FR" sz="2000" dirty="0">
                <a:latin typeface="Arial" panose="020B0604020202020204" pitchFamily="34" charset="0"/>
                <a:cs typeface="Arial" panose="020B0604020202020204" pitchFamily="34" charset="0"/>
              </a:rPr>
              <a:t>Cochez votre accord pour la mutation, attention le club quitté ne sera informé de votre mutation qu'à partir du moment où vous aurez validé cette étape.</a:t>
            </a:r>
          </a:p>
          <a:p>
            <a:pPr marL="0" indent="0">
              <a:spcAft>
                <a:spcPts val="1000"/>
              </a:spcAft>
              <a:buNone/>
            </a:pPr>
            <a:r>
              <a:rPr lang="fr-FR" sz="2000" dirty="0">
                <a:latin typeface="Arial" panose="020B0604020202020204" pitchFamily="34" charset="0"/>
                <a:cs typeface="Arial" panose="020B0604020202020204" pitchFamily="34" charset="0"/>
              </a:rPr>
              <a:t>Cochez le motif de mutation.</a:t>
            </a:r>
          </a:p>
          <a:p>
            <a:endParaRPr lang="fr-FR" sz="2000" dirty="0"/>
          </a:p>
        </p:txBody>
      </p:sp>
    </p:spTree>
    <p:extLst>
      <p:ext uri="{BB962C8B-B14F-4D97-AF65-F5344CB8AC3E}">
        <p14:creationId xmlns:p14="http://schemas.microsoft.com/office/powerpoint/2010/main" val="165987695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1CEAC6-73A6-435B-998C-0DF087D3AC46}"/>
              </a:ext>
            </a:extLst>
          </p:cNvPr>
          <p:cNvSpPr>
            <a:spLocks noGrp="1"/>
          </p:cNvSpPr>
          <p:nvPr>
            <p:ph idx="1"/>
          </p:nvPr>
        </p:nvSpPr>
        <p:spPr>
          <a:xfrm>
            <a:off x="685800" y="1517374"/>
            <a:ext cx="10820400" cy="5340626"/>
          </a:xfrm>
        </p:spPr>
        <p:txBody>
          <a:bodyPr>
            <a:normAutofit/>
          </a:bodyPr>
          <a:lstStyle/>
          <a:p>
            <a:pPr marL="0" indent="0">
              <a:buNone/>
            </a:pPr>
            <a:r>
              <a:rPr lang="fr-FR" sz="2000" b="1" u="sng" dirty="0">
                <a:latin typeface="Arial" panose="020B0604020202020204" pitchFamily="34" charset="0"/>
                <a:cs typeface="Arial" panose="020B0604020202020204" pitchFamily="34" charset="0"/>
              </a:rPr>
              <a:t>Etape 1: Informations personnelles</a:t>
            </a:r>
          </a:p>
          <a:p>
            <a:pPr>
              <a:spcAft>
                <a:spcPts val="1000"/>
              </a:spcAft>
            </a:pPr>
            <a:r>
              <a:rPr lang="fr-FR" sz="2000" dirty="0">
                <a:latin typeface="Arial" panose="020B0604020202020204" pitchFamily="34" charset="0"/>
                <a:cs typeface="Arial" panose="020B0604020202020204" pitchFamily="34" charset="0"/>
              </a:rPr>
              <a:t>Bien vérifier l'exactitude des informations, les modifier si nécessaire. Attention toutes les lignes avec le signe *sont obligatoires</a:t>
            </a:r>
          </a:p>
          <a:p>
            <a:pPr marL="0" indent="0" algn="ctr">
              <a:spcAft>
                <a:spcPts val="1000"/>
              </a:spcAft>
              <a:buNone/>
            </a:pP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L</a:t>
            </a:r>
            <a:r>
              <a:rPr lang="fr-FR"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’adresse mail renseignée sur le formulaire de demande de licence doit impérativement correspondre à celle du demandeur ou de son représentant légal s’il est mineur.</a:t>
            </a:r>
          </a:p>
          <a:p>
            <a:pPr marL="0" indent="0" algn="ctr">
              <a:spcAft>
                <a:spcPts val="1000"/>
              </a:spcAft>
              <a:buNone/>
            </a:pPr>
            <a:endParaRPr lang="fr-FR"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spcAft>
                <a:spcPts val="1000"/>
              </a:spcAft>
              <a:buNone/>
            </a:pPr>
            <a:r>
              <a:rPr lang="fr-FR" sz="2000" b="1" u="sng" dirty="0">
                <a:latin typeface="Arial" panose="020B0604020202020204" pitchFamily="34" charset="0"/>
                <a:cs typeface="Arial" panose="020B0604020202020204" pitchFamily="34" charset="0"/>
              </a:rPr>
              <a:t>Etape 2 : Sélectionner les licences désirées</a:t>
            </a:r>
          </a:p>
          <a:p>
            <a:pPr>
              <a:spcAft>
                <a:spcPts val="1000"/>
              </a:spcAft>
            </a:pPr>
            <a:r>
              <a:rPr lang="fr-FR" sz="2000" dirty="0">
                <a:latin typeface="Arial" panose="020B0604020202020204" pitchFamily="34" charset="0"/>
                <a:cs typeface="Arial" panose="020B0604020202020204" pitchFamily="34" charset="0"/>
              </a:rPr>
              <a:t>Bien contrôler que le type de licence qui vous concerne soit bien sélectionné par un OUI ou NON. Possibilité de cumuler les fonctions. </a:t>
            </a:r>
          </a:p>
        </p:txBody>
      </p:sp>
    </p:spTree>
    <p:extLst>
      <p:ext uri="{BB962C8B-B14F-4D97-AF65-F5344CB8AC3E}">
        <p14:creationId xmlns:p14="http://schemas.microsoft.com/office/powerpoint/2010/main" val="18531273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BBF7FF-C80E-4581-A134-FA3A97CFE723}"/>
              </a:ext>
            </a:extLst>
          </p:cNvPr>
          <p:cNvSpPr>
            <a:spLocks noGrp="1"/>
          </p:cNvSpPr>
          <p:nvPr>
            <p:ph idx="1"/>
          </p:nvPr>
        </p:nvSpPr>
        <p:spPr>
          <a:xfrm>
            <a:off x="685800" y="1503988"/>
            <a:ext cx="10820400" cy="4919972"/>
          </a:xfrm>
        </p:spPr>
        <p:txBody>
          <a:bodyPr>
            <a:normAutofit fontScale="92500" lnSpcReduction="10000"/>
          </a:bodyPr>
          <a:lstStyle/>
          <a:p>
            <a:pPr marL="0" indent="0">
              <a:buNone/>
            </a:pPr>
            <a:r>
              <a:rPr lang="fr-FR" sz="2000" b="1" u="sng" dirty="0">
                <a:latin typeface="Arial" panose="020B0604020202020204" pitchFamily="34" charset="0"/>
                <a:cs typeface="Arial" panose="020B0604020202020204" pitchFamily="34" charset="0"/>
              </a:rPr>
              <a:t>Etape 3 : Valider les mentions légales et assurance</a:t>
            </a:r>
          </a:p>
          <a:p>
            <a:pPr marL="0" indent="0">
              <a:buNone/>
            </a:pPr>
            <a:endParaRPr lang="fr-FR" sz="2000" b="1" u="sng" dirty="0">
              <a:latin typeface="Arial" panose="020B0604020202020204" pitchFamily="34" charset="0"/>
              <a:cs typeface="Arial" panose="020B0604020202020204" pitchFamily="34" charset="0"/>
            </a:endParaRPr>
          </a:p>
          <a:p>
            <a:pPr marL="0" indent="0">
              <a:buNone/>
            </a:pPr>
            <a:r>
              <a:rPr lang="fr-FR" sz="2000" dirty="0">
                <a:effectLst/>
                <a:latin typeface="Arial" panose="020B0604020202020204" pitchFamily="34" charset="0"/>
                <a:ea typeface="Times New Roman" panose="02020603050405020304" pitchFamily="18" charset="0"/>
                <a:cs typeface="Arial" panose="020B0604020202020204" pitchFamily="34" charset="0"/>
              </a:rPr>
              <a:t>1. «</a:t>
            </a:r>
            <a:r>
              <a:rPr lang="fr-FR" sz="2000" i="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 Le demandeur déclare par la présente</a:t>
            </a:r>
            <a:r>
              <a:rPr lang="fr-FR" sz="2000" i="1"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a:effectLst/>
                <a:latin typeface="Arial" panose="020B0604020202020204" pitchFamily="34" charset="0"/>
                <a:ea typeface="Times New Roman" panose="02020603050405020304" pitchFamily="18" charset="0"/>
                <a:cs typeface="Arial" panose="020B0604020202020204" pitchFamily="34" charset="0"/>
              </a:rPr>
              <a:t>» Cocher « J'ai pris connaissance et j'accepte les conditions de la FFR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dirty="0">
                <a:effectLst/>
                <a:latin typeface="Arial" panose="020B0604020202020204" pitchFamily="34" charset="0"/>
                <a:ea typeface="Times New Roman" panose="02020603050405020304" pitchFamily="18" charset="0"/>
                <a:cs typeface="Arial" panose="020B0604020202020204" pitchFamily="34" charset="0"/>
              </a:rPr>
              <a:t>2. «</a:t>
            </a:r>
            <a:r>
              <a:rPr lang="fr-FR" sz="2000" i="1" dirty="0">
                <a:effectLst/>
                <a:latin typeface="Arial" panose="020B0604020202020204" pitchFamily="34" charset="0"/>
                <a:ea typeface="Times New Roman" panose="02020603050405020304" pitchFamily="18" charset="0"/>
                <a:cs typeface="Arial" panose="020B0604020202020204" pitchFamily="34" charset="0"/>
              </a:rPr>
              <a:t> </a:t>
            </a:r>
            <a:r>
              <a:rPr lang="fr-FR" sz="2000" i="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Informations relatives aux précautions à prendre afin de pratiquer le rugby </a:t>
            </a:r>
            <a:r>
              <a:rPr lang="fr-FR" sz="2000" dirty="0">
                <a:effectLst/>
                <a:latin typeface="Arial" panose="020B0604020202020204" pitchFamily="34" charset="0"/>
                <a:ea typeface="Times New Roman" panose="02020603050405020304" pitchFamily="18" charset="0"/>
                <a:cs typeface="Arial" panose="020B0604020202020204" pitchFamily="34" charset="0"/>
              </a:rPr>
              <a:t>» Cocher « Je reconnais avoir été informé par la FFR... »</a:t>
            </a:r>
            <a:endParaRPr lang="fr-FR"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2000" dirty="0">
                <a:effectLst/>
                <a:latin typeface="Arial" panose="020B0604020202020204" pitchFamily="34" charset="0"/>
                <a:ea typeface="Times New Roman" panose="02020603050405020304" pitchFamily="18" charset="0"/>
                <a:cs typeface="Arial" panose="020B0604020202020204" pitchFamily="34" charset="0"/>
              </a:rPr>
              <a:t>3. « </a:t>
            </a:r>
            <a:r>
              <a:rPr lang="fr-FR" sz="2000" i="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Traitement des données personnelles </a:t>
            </a:r>
            <a:r>
              <a:rPr lang="fr-FR" sz="2000" dirty="0">
                <a:effectLst/>
                <a:latin typeface="Arial" panose="020B0604020202020204" pitchFamily="34" charset="0"/>
                <a:ea typeface="Times New Roman" panose="02020603050405020304" pitchFamily="18" charset="0"/>
                <a:cs typeface="Arial" panose="020B0604020202020204" pitchFamily="34" charset="0"/>
              </a:rPr>
              <a:t>» Cliquer sur « Consulter et valider vos choix des données personnelles » </a:t>
            </a:r>
            <a:r>
              <a:rPr lang="fr-FR" sz="20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ouverture document</a:t>
            </a:r>
            <a:r>
              <a:rPr lang="fr-FR" sz="2000" dirty="0">
                <a:effectLst/>
                <a:latin typeface="Arial" panose="020B0604020202020204" pitchFamily="34" charset="0"/>
                <a:ea typeface="Times New Roman" panose="02020603050405020304" pitchFamily="18" charset="0"/>
                <a:cs typeface="Arial" panose="020B0604020202020204" pitchFamily="34" charset="0"/>
              </a:rPr>
              <a:t>, au bas de ce document trois cases à cocher </a:t>
            </a:r>
            <a:r>
              <a:rPr lang="fr-FR" sz="20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Valider</a:t>
            </a:r>
            <a:endParaRPr lang="fr-FR" sz="2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endParaRPr>
          </a:p>
          <a:p>
            <a:pPr marL="0" indent="0">
              <a:buNone/>
            </a:pPr>
            <a:r>
              <a:rPr lang="fr-FR" sz="2000" dirty="0">
                <a:effectLst/>
                <a:latin typeface="Arial" panose="020B0604020202020204" pitchFamily="34" charset="0"/>
                <a:ea typeface="Times New Roman" panose="02020603050405020304" pitchFamily="18" charset="0"/>
                <a:cs typeface="Arial" panose="020B0604020202020204" pitchFamily="34" charset="0"/>
              </a:rPr>
              <a:t>4. « </a:t>
            </a:r>
            <a:r>
              <a:rPr lang="fr-FR" sz="2000" i="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Informations relatives aux assurances à prendre afin de pratiquer le rugby</a:t>
            </a:r>
            <a:r>
              <a:rPr lang="fr-FR" sz="2000"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100" dirty="0">
                <a:latin typeface="Arial" panose="020B0604020202020204" pitchFamily="34" charset="0"/>
                <a:cs typeface="Arial" panose="020B0604020202020204" pitchFamily="34" charset="0"/>
              </a:rPr>
              <a:t>Cliquer sur « Consulter et valider le contrat d'assurance et les options » </a:t>
            </a:r>
            <a:r>
              <a:rPr lang="fr-FR" sz="2100" dirty="0">
                <a:latin typeface="Arial" panose="020B0604020202020204" pitchFamily="34" charset="0"/>
                <a:cs typeface="Arial" panose="020B0604020202020204" pitchFamily="34" charset="0"/>
                <a:sym typeface="Wingdings" panose="05000000000000000000" pitchFamily="2" charset="2"/>
              </a:rPr>
              <a:t> ouverture document</a:t>
            </a:r>
          </a:p>
          <a:p>
            <a:pPr marL="0" indent="0">
              <a:buNone/>
            </a:pPr>
            <a:r>
              <a:rPr lang="fr-FR" sz="2100" u="sng" dirty="0">
                <a:latin typeface="Arial" panose="020B0604020202020204" pitchFamily="34" charset="0"/>
                <a:cs typeface="Arial" panose="020B0604020202020204" pitchFamily="34" charset="0"/>
                <a:sym typeface="Wingdings" panose="05000000000000000000" pitchFamily="2" charset="2"/>
              </a:rPr>
              <a:t>Option avec assurance </a:t>
            </a:r>
            <a:r>
              <a:rPr lang="fr-FR" sz="2100" dirty="0">
                <a:latin typeface="Arial" panose="020B0604020202020204" pitchFamily="34" charset="0"/>
                <a:cs typeface="Arial" panose="020B0604020202020204" pitchFamily="34" charset="0"/>
                <a:sym typeface="Wingdings" panose="05000000000000000000" pitchFamily="2" charset="2"/>
              </a:rPr>
              <a:t>: télécharger document « Notices d’assurance 2020-2021 », télécharger  remplir  envoi à l’assureur   (</a:t>
            </a:r>
            <a:r>
              <a:rPr lang="fr-FR" sz="2100" dirty="0">
                <a:latin typeface="Arial" panose="020B0604020202020204" pitchFamily="34" charset="0"/>
                <a:cs typeface="Arial" panose="020B0604020202020204" pitchFamily="34" charset="0"/>
              </a:rPr>
              <a:t>Bandeau avec certificat médical à remplir par le médecin)</a:t>
            </a:r>
          </a:p>
          <a:p>
            <a:pPr marL="0" indent="0">
              <a:buNone/>
            </a:pPr>
            <a:endParaRPr lang="fr-FR" sz="2100" dirty="0">
              <a:latin typeface="Arial" panose="020B0604020202020204" pitchFamily="34" charset="0"/>
              <a:cs typeface="Arial" panose="020B0604020202020204" pitchFamily="34" charset="0"/>
              <a:sym typeface="Wingdings" panose="05000000000000000000" pitchFamily="2" charset="2"/>
            </a:endParaRPr>
          </a:p>
          <a:p>
            <a:pPr marL="0" indent="0" algn="ctr">
              <a:buNone/>
            </a:pPr>
            <a:r>
              <a:rPr lang="fr-FR" sz="2100" b="1" dirty="0">
                <a:solidFill>
                  <a:srgbClr val="FF0000"/>
                </a:solidFill>
                <a:latin typeface="Arial" panose="020B0604020202020204" pitchFamily="34" charset="0"/>
                <a:cs typeface="Arial" panose="020B0604020202020204" pitchFamily="34" charset="0"/>
              </a:rPr>
              <a:t>Cliquer et sauvegarder les informations</a:t>
            </a:r>
          </a:p>
        </p:txBody>
      </p:sp>
    </p:spTree>
    <p:extLst>
      <p:ext uri="{BB962C8B-B14F-4D97-AF65-F5344CB8AC3E}">
        <p14:creationId xmlns:p14="http://schemas.microsoft.com/office/powerpoint/2010/main" val="69931462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342B9-4102-4217-8EB5-51BAAFBDE26F}"/>
              </a:ext>
            </a:extLst>
          </p:cNvPr>
          <p:cNvSpPr>
            <a:spLocks noGrp="1"/>
          </p:cNvSpPr>
          <p:nvPr>
            <p:ph type="title"/>
          </p:nvPr>
        </p:nvSpPr>
        <p:spPr>
          <a:xfrm>
            <a:off x="5963478" y="292632"/>
            <a:ext cx="5542722" cy="693366"/>
          </a:xfrm>
        </p:spPr>
        <p:txBody>
          <a:bodyPr>
            <a:normAutofit/>
          </a:bodyPr>
          <a:lstStyle/>
          <a:p>
            <a:r>
              <a:rPr lang="fr-FR" sz="2400" b="1" dirty="0"/>
              <a:t>Comment affilier une personne ? </a:t>
            </a:r>
          </a:p>
        </p:txBody>
      </p:sp>
      <p:sp>
        <p:nvSpPr>
          <p:cNvPr id="3" name="Espace réservé du contenu 2">
            <a:extLst>
              <a:ext uri="{FF2B5EF4-FFF2-40B4-BE49-F238E27FC236}">
                <a16:creationId xmlns:a16="http://schemas.microsoft.com/office/drawing/2014/main" id="{5DF1728C-589C-453D-8EE7-121DC44F45E2}"/>
              </a:ext>
            </a:extLst>
          </p:cNvPr>
          <p:cNvSpPr>
            <a:spLocks noGrp="1"/>
          </p:cNvSpPr>
          <p:nvPr>
            <p:ph idx="1"/>
          </p:nvPr>
        </p:nvSpPr>
        <p:spPr>
          <a:xfrm>
            <a:off x="685800" y="1298714"/>
            <a:ext cx="10820400" cy="4919972"/>
          </a:xfrm>
        </p:spPr>
        <p:txBody>
          <a:bodyPr/>
          <a:lstStyle/>
          <a:p>
            <a:pPr marL="0" indent="0">
              <a:buNone/>
            </a:pPr>
            <a:endParaRPr lang="fr-FR" sz="1900" dirty="0">
              <a:latin typeface="Arial" panose="020B0604020202020204" pitchFamily="34" charset="0"/>
              <a:cs typeface="Times New Roman" panose="02020603050405020304" pitchFamily="18" charset="0"/>
            </a:endParaRPr>
          </a:p>
          <a:p>
            <a:pPr marL="0" indent="0">
              <a:buNone/>
            </a:pPr>
            <a:r>
              <a:rPr lang="fr-FR" sz="2000" dirty="0">
                <a:latin typeface="Arial" panose="020B0604020202020204" pitchFamily="34" charset="0"/>
                <a:cs typeface="Times New Roman" panose="02020603050405020304" pitchFamily="18" charset="0"/>
              </a:rPr>
              <a:t>Sur la fiche de la structure, depuis l’onglet «AFFILIES», l’on peut lancer une demande d’affiliation en cliquant sur «ACTIONS».</a:t>
            </a:r>
          </a:p>
          <a:p>
            <a:pPr marL="0" indent="0">
              <a:buNone/>
            </a:pPr>
            <a:endParaRPr lang="fr-FR" dirty="0"/>
          </a:p>
        </p:txBody>
      </p:sp>
      <p:pic>
        <p:nvPicPr>
          <p:cNvPr id="4" name="Image 3">
            <a:extLst>
              <a:ext uri="{FF2B5EF4-FFF2-40B4-BE49-F238E27FC236}">
                <a16:creationId xmlns:a16="http://schemas.microsoft.com/office/drawing/2014/main" id="{D5BE8873-EBB6-419D-AC65-DCCD1488C191}"/>
              </a:ext>
            </a:extLst>
          </p:cNvPr>
          <p:cNvPicPr/>
          <p:nvPr/>
        </p:nvPicPr>
        <p:blipFill>
          <a:blip r:embed="rId2"/>
          <a:stretch>
            <a:fillRect/>
          </a:stretch>
        </p:blipFill>
        <p:spPr>
          <a:xfrm>
            <a:off x="2180493" y="2858728"/>
            <a:ext cx="8131125" cy="2700558"/>
          </a:xfrm>
          <a:prstGeom prst="rect">
            <a:avLst/>
          </a:prstGeom>
        </p:spPr>
      </p:pic>
    </p:spTree>
    <p:extLst>
      <p:ext uri="{BB962C8B-B14F-4D97-AF65-F5344CB8AC3E}">
        <p14:creationId xmlns:p14="http://schemas.microsoft.com/office/powerpoint/2010/main" val="786028306"/>
      </p:ext>
    </p:extLst>
  </p:cSld>
  <p:clrMapOvr>
    <a:masterClrMapping/>
  </p:clrMapOvr>
  <p:transition spd="slow">
    <p:fade/>
  </p:transition>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Traînée de condensation</Template>
  <TotalTime>6304</TotalTime>
  <Words>3448</Words>
  <Application>Microsoft Office PowerPoint</Application>
  <PresentationFormat>Grand écran</PresentationFormat>
  <Paragraphs>199</Paragraphs>
  <Slides>24</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Aptos</vt:lpstr>
      <vt:lpstr>Arial</vt:lpstr>
      <vt:lpstr>Calibri</vt:lpstr>
      <vt:lpstr>Century Gothic</vt:lpstr>
      <vt:lpstr>Courier New</vt:lpstr>
      <vt:lpstr>Times New Roman</vt:lpstr>
      <vt:lpstr>Wingdings</vt:lpstr>
      <vt:lpstr>Traînée de condensation</vt:lpstr>
      <vt:lpstr>Outil fédéral Oval-e</vt:lpstr>
      <vt:lpstr>Présentation PowerPoint</vt:lpstr>
      <vt:lpstr>Gérer les droits de sa structure</vt:lpstr>
      <vt:lpstr>Présentation PowerPoint</vt:lpstr>
      <vt:lpstr>Comment attribuer des droits sur oval-e ?</vt:lpstr>
      <vt:lpstr>Comment créer sa licence ?</vt:lpstr>
      <vt:lpstr>Présentation PowerPoint</vt:lpstr>
      <vt:lpstr>Présentation PowerPoint</vt:lpstr>
      <vt:lpstr>Comment affilier une personne ? </vt:lpstr>
      <vt:lpstr>Présentation PowerPoint</vt:lpstr>
      <vt:lpstr>Présentation PowerPoint</vt:lpstr>
      <vt:lpstr>Présentation PowerPoint</vt:lpstr>
      <vt:lpstr>Comment procéder à la ré-affiliation de vos membres ? </vt:lpstr>
      <vt:lpstr>Assouplissement du processus de délivrance des licences</vt:lpstr>
      <vt:lpstr>Assouplissement du processus de délivrance des licences</vt:lpstr>
      <vt:lpstr>Présentation PowerPoint</vt:lpstr>
      <vt:lpstr>Assouplissement du processus de délivrance des licences</vt:lpstr>
      <vt:lpstr>Validation des licences</vt:lpstr>
      <vt:lpstr>Validation des licences</vt:lpstr>
      <vt:lpstr>Validation des licences</vt:lpstr>
      <vt:lpstr>Créer une double licence</vt:lpstr>
      <vt:lpstr>Validation d’une double licence sollicitée par un club</vt:lpstr>
      <vt:lpstr>Comment créer une mutation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Outil fédéral Oval-e</dc:title>
  <dc:creator>Lucie Wattez</dc:creator>
  <cp:lastModifiedBy>Frederic DEDIEU</cp:lastModifiedBy>
  <cp:revision>47</cp:revision>
  <dcterms:created xsi:type="dcterms:W3CDTF">2021-06-30T07:56:29Z</dcterms:created>
  <dcterms:modified xsi:type="dcterms:W3CDTF">2025-07-17T08:08:38Z</dcterms:modified>
</cp:coreProperties>
</file>